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sldIdLst>
    <p:sldId id="256" r:id="rId2"/>
    <p:sldId id="296" r:id="rId3"/>
    <p:sldId id="297" r:id="rId4"/>
    <p:sldId id="269" r:id="rId5"/>
    <p:sldId id="263" r:id="rId6"/>
    <p:sldId id="271" r:id="rId7"/>
    <p:sldId id="276" r:id="rId8"/>
    <p:sldId id="278" r:id="rId9"/>
    <p:sldId id="264" r:id="rId10"/>
    <p:sldId id="282" r:id="rId11"/>
    <p:sldId id="283" r:id="rId12"/>
    <p:sldId id="284" r:id="rId13"/>
    <p:sldId id="285" r:id="rId14"/>
    <p:sldId id="287" r:id="rId15"/>
    <p:sldId id="288" r:id="rId16"/>
    <p:sldId id="298" r:id="rId17"/>
    <p:sldId id="299" r:id="rId18"/>
    <p:sldId id="301" r:id="rId19"/>
    <p:sldId id="300" r:id="rId20"/>
    <p:sldId id="302" r:id="rId21"/>
    <p:sldId id="405" r:id="rId22"/>
    <p:sldId id="290" r:id="rId23"/>
    <p:sldId id="292" r:id="rId24"/>
    <p:sldId id="289" r:id="rId25"/>
    <p:sldId id="291" r:id="rId26"/>
    <p:sldId id="293" r:id="rId27"/>
    <p:sldId id="294" r:id="rId28"/>
    <p:sldId id="295" r:id="rId29"/>
    <p:sldId id="303" r:id="rId30"/>
    <p:sldId id="304" r:id="rId31"/>
    <p:sldId id="305" r:id="rId32"/>
    <p:sldId id="306" r:id="rId33"/>
    <p:sldId id="307" r:id="rId34"/>
    <p:sldId id="308" r:id="rId35"/>
    <p:sldId id="309" r:id="rId36"/>
    <p:sldId id="310" r:id="rId37"/>
    <p:sldId id="404" r:id="rId38"/>
    <p:sldId id="311" r:id="rId39"/>
    <p:sldId id="312" r:id="rId40"/>
    <p:sldId id="313" r:id="rId41"/>
    <p:sldId id="314" r:id="rId42"/>
    <p:sldId id="315" r:id="rId43"/>
    <p:sldId id="316" r:id="rId44"/>
    <p:sldId id="317" r:id="rId45"/>
    <p:sldId id="318" r:id="rId46"/>
    <p:sldId id="319" r:id="rId47"/>
    <p:sldId id="320" r:id="rId48"/>
    <p:sldId id="321" r:id="rId49"/>
    <p:sldId id="322" r:id="rId50"/>
    <p:sldId id="323" r:id="rId51"/>
    <p:sldId id="336" r:id="rId52"/>
    <p:sldId id="337" r:id="rId53"/>
    <p:sldId id="338" r:id="rId54"/>
    <p:sldId id="343" r:id="rId55"/>
    <p:sldId id="344" r:id="rId56"/>
    <p:sldId id="339" r:id="rId57"/>
    <p:sldId id="348" r:id="rId58"/>
    <p:sldId id="349" r:id="rId59"/>
    <p:sldId id="350" r:id="rId60"/>
    <p:sldId id="352" r:id="rId61"/>
    <p:sldId id="356" r:id="rId62"/>
    <p:sldId id="353" r:id="rId63"/>
    <p:sldId id="351" r:id="rId64"/>
    <p:sldId id="355" r:id="rId65"/>
    <p:sldId id="354" r:id="rId66"/>
    <p:sldId id="357" r:id="rId67"/>
    <p:sldId id="358" r:id="rId68"/>
    <p:sldId id="359" r:id="rId69"/>
    <p:sldId id="360" r:id="rId70"/>
    <p:sldId id="361" r:id="rId71"/>
    <p:sldId id="363" r:id="rId72"/>
    <p:sldId id="364" r:id="rId73"/>
    <p:sldId id="366" r:id="rId74"/>
    <p:sldId id="368" r:id="rId75"/>
    <p:sldId id="369" r:id="rId76"/>
    <p:sldId id="373" r:id="rId77"/>
    <p:sldId id="371" r:id="rId78"/>
    <p:sldId id="372" r:id="rId79"/>
    <p:sldId id="374" r:id="rId80"/>
    <p:sldId id="375" r:id="rId81"/>
    <p:sldId id="376" r:id="rId82"/>
    <p:sldId id="377" r:id="rId83"/>
    <p:sldId id="379" r:id="rId84"/>
    <p:sldId id="380" r:id="rId85"/>
    <p:sldId id="378" r:id="rId86"/>
    <p:sldId id="381" r:id="rId87"/>
    <p:sldId id="383" r:id="rId88"/>
    <p:sldId id="384" r:id="rId89"/>
    <p:sldId id="385" r:id="rId90"/>
    <p:sldId id="386" r:id="rId91"/>
    <p:sldId id="387" r:id="rId92"/>
    <p:sldId id="388" r:id="rId93"/>
    <p:sldId id="389" r:id="rId94"/>
    <p:sldId id="391" r:id="rId95"/>
    <p:sldId id="392" r:id="rId96"/>
    <p:sldId id="393" r:id="rId97"/>
    <p:sldId id="394" r:id="rId98"/>
    <p:sldId id="397" r:id="rId99"/>
    <p:sldId id="398" r:id="rId100"/>
    <p:sldId id="399" r:id="rId101"/>
    <p:sldId id="400" r:id="rId102"/>
    <p:sldId id="401" r:id="rId103"/>
    <p:sldId id="402" r:id="rId104"/>
    <p:sldId id="403" r:id="rId105"/>
    <p:sldId id="382" r:id="rId106"/>
    <p:sldId id="277" r:id="rId107"/>
    <p:sldId id="265" r:id="rId10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38"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12/08/2018</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12/08/2018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12/08/2018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12/08/2018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12/08/2018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12/08/2018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12/08/2018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12/08/2018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12/08/2018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12/08/2018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12/08/2018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12/08/2018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12/08/2018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slideLayout" Target="../slideLayouts/slideLayout2.xml"/><Relationship Id="rId1" Type="http://schemas.openxmlformats.org/officeDocument/2006/relationships/video" Target="https://www.youtube.com/embed/dq8jTnREw5k"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social-engineer.or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fHhNWAKw0bY"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tools.kali.org/category/information-gatheri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video" Target="https://www.youtube.com/embed/CGd_M_CpeDI"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scribd.com/doc/7207/cia-lock-picking-field-operative-training-manual#scribd" TargetMode="External"/><Relationship Id="rId2" Type="http://schemas.openxmlformats.org/officeDocument/2006/relationships/hyperlink" Target="https://forums.hak5.org/topic/25232-my-lock-picking-set/"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video" Target="https://www.youtube.com/embed/mO3mMYwKkK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social-engineer.org/social-engineering/social-engineering-infographic/"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2.xml"/><Relationship Id="rId1" Type="http://schemas.openxmlformats.org/officeDocument/2006/relationships/video" Target="https://www.youtube.com/embed/4mwbFwf4yV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www.lanacion.com.ar/2066645-netflix-otra-vez-usada-para-una-estafa-por-phishing"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video" Target="https://www.youtube.com/embed/TqZ_73YNJJ8" TargetMode="Externa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hyperlink" Target="https://www.sonicwall.com/en-us/phishing-iq-test-landing"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s://securelist.com/the-great-bank-robbery-the-carbanak-apt/68732/"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youtu.be/0a7o9FKzWOc" TargetMode="External"/><Relationship Id="rId1" Type="http://schemas.openxmlformats.org/officeDocument/2006/relationships/slideLayout" Target="../slideLayouts/slideLayout2.xml"/><Relationship Id="rId4" Type="http://schemas.openxmlformats.org/officeDocument/2006/relationships/hyperlink" Target="https://youtu.be/Y3j-rlA0CbE?t=334"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blackhat.com/docs/sp-14/materials/arsenal/sp-14-Almeida-Hacking-MIFARE-Classic-Cards-Slides.pdf" TargetMode="External"/><Relationship Id="rId2" Type="http://schemas.openxmlformats.org/officeDocument/2006/relationships/hyperlink" Target="https://en.wikipedia.org/wiki/Crypto-1"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2.xml"/><Relationship Id="rId1" Type="http://schemas.openxmlformats.org/officeDocument/2006/relationships/video" Target="https://www.youtube.com/embed/cxxnuofREcM"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firefart.at/post/how-to-crack-mifare-classic-cards/"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slideLayout" Target="../slideLayouts/slideLayout2.xml"/><Relationship Id="rId1" Type="http://schemas.openxmlformats.org/officeDocument/2006/relationships/video" Target="https://www.youtube.com/embed/BDO84uOfyeo"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fontScale="85000" lnSpcReduction="20000"/>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Manipulación por deformación.</a:t>
            </a:r>
          </a:p>
          <a:p>
            <a:pPr algn="just"/>
            <a:r>
              <a:rPr lang="es-CO" sz="4000" dirty="0">
                <a:solidFill>
                  <a:schemeClr val="bg1"/>
                </a:solidFill>
                <a:latin typeface="Berlin Sans FB Demi" panose="020E0802020502020306" pitchFamily="34" charset="0"/>
              </a:rPr>
              <a:t>Creación de etiquetas perjudiciales a la imagen y autoestima.</a:t>
            </a:r>
          </a:p>
          <a:p>
            <a:pPr algn="just"/>
            <a:r>
              <a:rPr lang="es-CO" sz="4000" dirty="0">
                <a:solidFill>
                  <a:schemeClr val="bg1"/>
                </a:solidFill>
                <a:latin typeface="Berlin Sans FB Demi" panose="020E0802020502020306" pitchFamily="34" charset="0"/>
              </a:rPr>
              <a:t>La manipulación organizativa.</a:t>
            </a:r>
          </a:p>
          <a:p>
            <a:pPr lvl="1" algn="just"/>
            <a:r>
              <a:rPr lang="es-CO" sz="3600" dirty="0">
                <a:solidFill>
                  <a:schemeClr val="bg1"/>
                </a:solidFill>
                <a:latin typeface="Berlin Sans FB Demi" panose="020E0802020502020306" pitchFamily="34" charset="0"/>
              </a:rPr>
              <a:t>Jefe de planta (manipulado)…“Por cierto, ¿Rodríguez (víctima) no ha llegado todavía? Es que le he buscado para entregarle un presupuesto que ha solicitado un cliente de forma urgente y no sé dónde puede estar (simulando preocupación). En fin, volveré a intentarlo de nuevo mañana”. </a:t>
            </a:r>
          </a:p>
          <a:p>
            <a:pPr algn="just"/>
            <a:endParaRPr lang="es-CO" sz="4000"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100</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462213"/>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6762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algn="just"/>
            <a:r>
              <a:rPr lang="es-CO" sz="4000" u="sng" dirty="0">
                <a:solidFill>
                  <a:schemeClr val="bg1"/>
                </a:solidFill>
                <a:latin typeface="Berlin Sans FB Demi" panose="020E0802020502020306" pitchFamily="34" charset="0"/>
              </a:rPr>
              <a:t>Persuasión,</a:t>
            </a:r>
            <a:r>
              <a:rPr lang="es-CO" sz="4000" dirty="0">
                <a:solidFill>
                  <a:schemeClr val="bg1"/>
                </a:solidFill>
                <a:latin typeface="Berlin Sans FB Demi" panose="020E0802020502020306" pitchFamily="34" charset="0"/>
              </a:rPr>
              <a:t> no tiene connotaciones negativas a diferencia de la manipulación. No se busca un beneficio para el atacante ni  unilateral. Técnicas de persuasión según Robert </a:t>
            </a:r>
            <a:r>
              <a:rPr lang="es-CO" sz="4000" dirty="0" err="1">
                <a:solidFill>
                  <a:schemeClr val="bg1"/>
                </a:solidFill>
                <a:latin typeface="Berlin Sans FB Demi" panose="020E0802020502020306" pitchFamily="34" charset="0"/>
              </a:rPr>
              <a:t>Cialdini</a:t>
            </a:r>
            <a:r>
              <a:rPr lang="es-CO" sz="4000" dirty="0">
                <a:solidFill>
                  <a:schemeClr val="bg1"/>
                </a:solidFill>
                <a:latin typeface="Berlin Sans FB Demi" panose="020E0802020502020306" pitchFamily="34" charset="0"/>
              </a:rPr>
              <a:t>, autor del libro Influencia: la piscología de la persuasión.</a:t>
            </a: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101</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42703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algn="just"/>
            <a:r>
              <a:rPr lang="es-CO" sz="4000" dirty="0">
                <a:solidFill>
                  <a:schemeClr val="bg1"/>
                </a:solidFill>
                <a:latin typeface="Berlin Sans FB Demi" panose="020E0802020502020306" pitchFamily="34" charset="0"/>
              </a:rPr>
              <a:t>La reciprocidad. Ofrecer con la finalidad de recibir algo a cambio.</a:t>
            </a:r>
          </a:p>
          <a:p>
            <a:pPr algn="just"/>
            <a:r>
              <a:rPr lang="es-CO" sz="4000" dirty="0">
                <a:solidFill>
                  <a:schemeClr val="bg1"/>
                </a:solidFill>
                <a:latin typeface="Berlin Sans FB Demi" panose="020E0802020502020306" pitchFamily="34" charset="0"/>
              </a:rPr>
              <a:t>Coherencia y compromiso. Por ejemplo, las estrategias de marketing tipo </a:t>
            </a:r>
            <a:r>
              <a:rPr lang="es-CO" sz="4000" i="1" dirty="0">
                <a:solidFill>
                  <a:schemeClr val="bg1"/>
                </a:solidFill>
                <a:latin typeface="Berlin Sans FB Demi" panose="020E0802020502020306" pitchFamily="34" charset="0"/>
              </a:rPr>
              <a:t>try and </a:t>
            </a:r>
            <a:r>
              <a:rPr lang="es-CO" sz="4000" i="1" dirty="0" err="1">
                <a:solidFill>
                  <a:schemeClr val="bg1"/>
                </a:solidFill>
                <a:latin typeface="Berlin Sans FB Demi" panose="020E0802020502020306" pitchFamily="34" charset="0"/>
              </a:rPr>
              <a:t>buy</a:t>
            </a:r>
            <a:r>
              <a:rPr lang="es-CO" sz="4000" i="1" dirty="0">
                <a:solidFill>
                  <a:schemeClr val="bg1"/>
                </a:solidFill>
                <a:latin typeface="Berlin Sans FB Demi" panose="020E0802020502020306" pitchFamily="34" charset="0"/>
              </a:rPr>
              <a:t>.</a:t>
            </a:r>
          </a:p>
          <a:p>
            <a:pPr algn="just"/>
            <a:r>
              <a:rPr lang="es-CO" sz="4000" dirty="0">
                <a:solidFill>
                  <a:schemeClr val="bg1"/>
                </a:solidFill>
                <a:latin typeface="Berlin Sans FB Demi" panose="020E0802020502020306" pitchFamily="34" charset="0"/>
              </a:rPr>
              <a:t>Prueba social.</a:t>
            </a:r>
          </a:p>
          <a:p>
            <a:pPr algn="just"/>
            <a:r>
              <a:rPr lang="es-CO" sz="4000" dirty="0">
                <a:solidFill>
                  <a:schemeClr val="bg1"/>
                </a:solidFill>
                <a:latin typeface="Berlin Sans FB Demi" panose="020E0802020502020306" pitchFamily="34" charset="0"/>
              </a:rPr>
              <a:t>Simpatía. Influenciar a alguien a partir de las similitudes y apariencias.</a:t>
            </a:r>
          </a:p>
          <a:p>
            <a:pPr algn="just"/>
            <a:endParaRPr lang="es-CO" sz="4000" i="1"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102</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3570208"/>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88817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algn="just"/>
            <a:r>
              <a:rPr lang="es-CO" sz="4000" dirty="0">
                <a:solidFill>
                  <a:schemeClr val="bg1"/>
                </a:solidFill>
                <a:latin typeface="Berlin Sans FB Demi" panose="020E0802020502020306" pitchFamily="34" charset="0"/>
              </a:rPr>
              <a:t>La reciprocidad. Ofrecer con la finalidad de recibir algo a cambio.</a:t>
            </a:r>
          </a:p>
          <a:p>
            <a:pPr algn="just"/>
            <a:r>
              <a:rPr lang="es-CO" sz="4000" dirty="0">
                <a:solidFill>
                  <a:schemeClr val="bg1"/>
                </a:solidFill>
                <a:latin typeface="Berlin Sans FB Demi" panose="020E0802020502020306" pitchFamily="34" charset="0"/>
              </a:rPr>
              <a:t>Coherencia y compromiso. Por ejemplo, las estrategias de marketing tipo </a:t>
            </a:r>
            <a:r>
              <a:rPr lang="es-CO" sz="4000" i="1" dirty="0">
                <a:solidFill>
                  <a:schemeClr val="bg1"/>
                </a:solidFill>
                <a:latin typeface="Berlin Sans FB Demi" panose="020E0802020502020306" pitchFamily="34" charset="0"/>
              </a:rPr>
              <a:t>try and </a:t>
            </a:r>
            <a:r>
              <a:rPr lang="es-CO" sz="4000" i="1" dirty="0" err="1">
                <a:solidFill>
                  <a:schemeClr val="bg1"/>
                </a:solidFill>
                <a:latin typeface="Berlin Sans FB Demi" panose="020E0802020502020306" pitchFamily="34" charset="0"/>
              </a:rPr>
              <a:t>buy</a:t>
            </a:r>
            <a:r>
              <a:rPr lang="es-CO" sz="4000" i="1" dirty="0">
                <a:solidFill>
                  <a:schemeClr val="bg1"/>
                </a:solidFill>
                <a:latin typeface="Berlin Sans FB Demi" panose="020E0802020502020306" pitchFamily="34" charset="0"/>
              </a:rPr>
              <a:t>.</a:t>
            </a:r>
          </a:p>
          <a:p>
            <a:pPr algn="just"/>
            <a:r>
              <a:rPr lang="es-CO" sz="4000" dirty="0">
                <a:solidFill>
                  <a:schemeClr val="bg1"/>
                </a:solidFill>
                <a:latin typeface="Berlin Sans FB Demi" panose="020E0802020502020306" pitchFamily="34" charset="0"/>
              </a:rPr>
              <a:t>Prueba social.</a:t>
            </a:r>
          </a:p>
          <a:p>
            <a:pPr algn="just"/>
            <a:r>
              <a:rPr lang="es-CO" sz="4000" dirty="0">
                <a:solidFill>
                  <a:schemeClr val="bg1"/>
                </a:solidFill>
                <a:latin typeface="Berlin Sans FB Demi" panose="020E0802020502020306" pitchFamily="34" charset="0"/>
              </a:rPr>
              <a:t>Simpatía. Influenciar a alguien a partir de las similitudes y apariencias.</a:t>
            </a:r>
          </a:p>
          <a:p>
            <a:pPr algn="just"/>
            <a:endParaRPr lang="es-CO" sz="4000" i="1"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103</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3570208"/>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927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algn="just"/>
            <a:r>
              <a:rPr lang="es-CO" sz="4000" dirty="0">
                <a:solidFill>
                  <a:schemeClr val="bg1"/>
                </a:solidFill>
                <a:latin typeface="Berlin Sans FB Demi" panose="020E0802020502020306" pitchFamily="34" charset="0"/>
              </a:rPr>
              <a:t>Autoridad.</a:t>
            </a:r>
          </a:p>
          <a:p>
            <a:pPr algn="just"/>
            <a:r>
              <a:rPr lang="es-CO" sz="4000">
                <a:solidFill>
                  <a:schemeClr val="bg1"/>
                </a:solidFill>
                <a:latin typeface="Berlin Sans FB Demi" panose="020E0802020502020306" pitchFamily="34" charset="0"/>
              </a:rPr>
              <a:t>Escasez</a:t>
            </a:r>
            <a:r>
              <a:rPr lang="es-CO" sz="4000" dirty="0">
                <a:solidFill>
                  <a:schemeClr val="bg1"/>
                </a:solidFill>
                <a:latin typeface="Berlin Sans FB Demi" panose="020E0802020502020306" pitchFamily="34" charset="0"/>
              </a:rPr>
              <a:t>. </a:t>
            </a:r>
          </a:p>
          <a:p>
            <a:pPr algn="just"/>
            <a:endParaRPr lang="es-CO" sz="4000" dirty="0">
              <a:solidFill>
                <a:schemeClr val="bg1"/>
              </a:solidFill>
              <a:latin typeface="Berlin Sans FB Demi" panose="020E0802020502020306" pitchFamily="34" charset="0"/>
            </a:endParaRPr>
          </a:p>
          <a:p>
            <a:pPr algn="just"/>
            <a:endParaRPr lang="es-CO" sz="4000" i="1"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104</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3570208"/>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72671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044ED-3AF2-4244-B183-7C54C67CEFCF}"/>
              </a:ext>
            </a:extLst>
          </p:cNvPr>
          <p:cNvSpPr>
            <a:spLocks noGrp="1"/>
          </p:cNvSpPr>
          <p:nvPr>
            <p:ph type="title"/>
          </p:nvPr>
        </p:nvSpPr>
        <p:spPr/>
        <p:txBody>
          <a:bodyPr/>
          <a:lstStyle/>
          <a:p>
            <a:endParaRPr lang="es-CO"/>
          </a:p>
        </p:txBody>
      </p:sp>
      <p:pic>
        <p:nvPicPr>
          <p:cNvPr id="5" name="dq8jTnREw5k">
            <a:hlinkClick r:id="" action="ppaction://media"/>
            <a:extLst>
              <a:ext uri="{FF2B5EF4-FFF2-40B4-BE49-F238E27FC236}">
                <a16:creationId xmlns:a16="http://schemas.microsoft.com/office/drawing/2014/main" id="{9427594C-2FC9-4BEF-A604-CF1E74F6E0AB}"/>
              </a:ext>
            </a:extLst>
          </p:cNvPr>
          <p:cNvPicPr>
            <a:picLocks noGrp="1" noRot="1" noChangeAspect="1"/>
          </p:cNvPicPr>
          <p:nvPr>
            <p:ph idx="1"/>
            <a:videoFile r:link="rId1"/>
          </p:nvPr>
        </p:nvPicPr>
        <p:blipFill>
          <a:blip r:embed="rId3"/>
          <a:stretch>
            <a:fillRect/>
          </a:stretch>
        </p:blipFill>
        <p:spPr>
          <a:xfrm>
            <a:off x="1561750" y="0"/>
            <a:ext cx="9068499" cy="6801374"/>
          </a:xfrm>
          <a:prstGeom prst="rect">
            <a:avLst/>
          </a:prstGeom>
        </p:spPr>
      </p:pic>
      <p:sp>
        <p:nvSpPr>
          <p:cNvPr id="4" name="Marcador de número de diapositiva 3">
            <a:extLst>
              <a:ext uri="{FF2B5EF4-FFF2-40B4-BE49-F238E27FC236}">
                <a16:creationId xmlns:a16="http://schemas.microsoft.com/office/drawing/2014/main" id="{54A7EC64-6AEF-4BE2-AE6E-5A78DBA0C1E3}"/>
              </a:ext>
            </a:extLst>
          </p:cNvPr>
          <p:cNvSpPr>
            <a:spLocks noGrp="1"/>
          </p:cNvSpPr>
          <p:nvPr>
            <p:ph type="sldNum" sz="quarter" idx="12"/>
          </p:nvPr>
        </p:nvSpPr>
        <p:spPr/>
        <p:txBody>
          <a:bodyPr/>
          <a:lstStyle/>
          <a:p>
            <a:fld id="{FF3034EF-BFAE-4255-A656-297DAB7FEC3B}" type="slidenum">
              <a:rPr lang="es-CO" smtClean="0"/>
              <a:t>105</a:t>
            </a:fld>
            <a:endParaRPr lang="es-CO"/>
          </a:p>
        </p:txBody>
      </p:sp>
    </p:spTree>
    <p:extLst>
      <p:ext uri="{BB962C8B-B14F-4D97-AF65-F5344CB8AC3E}">
        <p14:creationId xmlns:p14="http://schemas.microsoft.com/office/powerpoint/2010/main" val="22566827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fontScale="77500" lnSpcReduction="2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p>
          <a:p>
            <a:pPr marL="0" indent="0">
              <a:buNone/>
            </a:pPr>
            <a:endParaRPr lang="en-US"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(2010). Social engineering: The art of human hacking.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106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107</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849912"/>
          </a:xfrm>
        </p:spPr>
        <p:txBody>
          <a:bodyPr>
            <a:normAutofit fontScale="475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r>
              <a:rPr lang="es-CO" sz="8000" b="1" dirty="0">
                <a:solidFill>
                  <a:schemeClr val="bg1"/>
                </a:solidFill>
                <a:latin typeface="Berlin Sans FB Demi" panose="020E0802020502020306" pitchFamily="34" charset="0"/>
              </a:rPr>
              <a:t>El gobierno</a:t>
            </a:r>
          </a:p>
          <a:p>
            <a:r>
              <a:rPr lang="es-CO" sz="8000" b="1" dirty="0">
                <a:solidFill>
                  <a:schemeClr val="bg1"/>
                </a:solidFill>
                <a:latin typeface="Berlin Sans FB Demi" panose="020E0802020502020306" pitchFamily="34" charset="0"/>
              </a:rPr>
              <a:t>Médicos, psicólogos y abogados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1713915" y="1317665"/>
            <a:ext cx="7907831" cy="4448155"/>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3" name="Marcador de contenido 2"/>
          <p:cNvSpPr>
            <a:spLocks noGrp="1"/>
          </p:cNvSpPr>
          <p:nvPr>
            <p:ph idx="1"/>
          </p:nvPr>
        </p:nvSpPr>
        <p:spPr/>
        <p:txBody>
          <a:bodyPr>
            <a:normAutofit fontScale="92500" lnSpcReduction="20000"/>
          </a:bodyPr>
          <a:lstStyle/>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pPr marL="0" indent="0" algn="ctr">
              <a:buNone/>
            </a:pPr>
            <a:r>
              <a:rPr lang="es-CO" dirty="0">
                <a:solidFill>
                  <a:schemeClr val="bg1"/>
                </a:solidFill>
                <a:hlinkClick r:id="rId2"/>
              </a:rPr>
              <a:t>https://www.social-engineer.org/</a:t>
            </a:r>
            <a:endParaRPr lang="es-CO" dirty="0">
              <a:solidFill>
                <a:schemeClr val="bg1"/>
              </a:solidFill>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pic>
        <p:nvPicPr>
          <p:cNvPr id="5" name="Imagen 4"/>
          <p:cNvPicPr>
            <a:picLocks noChangeAspect="1"/>
          </p:cNvPicPr>
          <p:nvPr/>
        </p:nvPicPr>
        <p:blipFill>
          <a:blip r:embed="rId3"/>
          <a:stretch>
            <a:fillRect/>
          </a:stretch>
        </p:blipFill>
        <p:spPr>
          <a:xfrm>
            <a:off x="3425190" y="1473927"/>
            <a:ext cx="5341620" cy="3844556"/>
          </a:xfrm>
          <a:prstGeom prst="rect">
            <a:avLst/>
          </a:prstGeom>
        </p:spPr>
      </p:pic>
      <p:sp>
        <p:nvSpPr>
          <p:cNvPr id="6" name="Marcador de contenido 2"/>
          <p:cNvSpPr txBox="1">
            <a:spLocks/>
          </p:cNvSpPr>
          <p:nvPr/>
        </p:nvSpPr>
        <p:spPr>
          <a:xfrm>
            <a:off x="838200" y="102810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2986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22BD-C855-4101-B7CF-CAC507360790}"/>
              </a:ext>
            </a:extLst>
          </p:cNvPr>
          <p:cNvSpPr>
            <a:spLocks noGrp="1"/>
          </p:cNvSpPr>
          <p:nvPr>
            <p:ph type="title"/>
          </p:nvPr>
        </p:nvSpPr>
        <p:spPr/>
        <p:txBody>
          <a:bodyPr/>
          <a:lstStyle/>
          <a:p>
            <a:endParaRPr lang="es-CO"/>
          </a:p>
        </p:txBody>
      </p:sp>
      <p:sp>
        <p:nvSpPr>
          <p:cNvPr id="4" name="Slide Number Placeholder 3">
            <a:extLst>
              <a:ext uri="{FF2B5EF4-FFF2-40B4-BE49-F238E27FC236}">
                <a16:creationId xmlns:a16="http://schemas.microsoft.com/office/drawing/2014/main" id="{F792D31D-48B3-48BF-A06A-932B61F23BFA}"/>
              </a:ext>
            </a:extLst>
          </p:cNvPr>
          <p:cNvSpPr>
            <a:spLocks noGrp="1"/>
          </p:cNvSpPr>
          <p:nvPr>
            <p:ph type="sldNum" sz="quarter" idx="12"/>
          </p:nvPr>
        </p:nvSpPr>
        <p:spPr/>
        <p:txBody>
          <a:bodyPr/>
          <a:lstStyle/>
          <a:p>
            <a:fld id="{FF3034EF-BFAE-4255-A656-297DAB7FEC3B}" type="slidenum">
              <a:rPr lang="es-CO" smtClean="0"/>
              <a:t>17</a:t>
            </a:fld>
            <a:endParaRPr lang="es-CO"/>
          </a:p>
        </p:txBody>
      </p:sp>
      <p:pic>
        <p:nvPicPr>
          <p:cNvPr id="8" name="Online Media 7">
            <a:hlinkClick r:id="" action="ppaction://media"/>
            <a:extLst>
              <a:ext uri="{FF2B5EF4-FFF2-40B4-BE49-F238E27FC236}">
                <a16:creationId xmlns:a16="http://schemas.microsoft.com/office/drawing/2014/main" id="{A3B3D4C9-F15E-469A-B8EC-74A4B97DDAB7}"/>
              </a:ext>
            </a:extLst>
          </p:cNvPr>
          <p:cNvPicPr>
            <a:picLocks noGrp="1" noRot="1" noChangeAspect="1"/>
          </p:cNvPicPr>
          <p:nvPr>
            <p:ph idx="1"/>
            <a:videoFile r:link="rId1"/>
          </p:nvPr>
        </p:nvPicPr>
        <p:blipFill>
          <a:blip r:embed="rId3"/>
          <a:stretch>
            <a:fillRect/>
          </a:stretch>
        </p:blipFill>
        <p:spPr>
          <a:xfrm>
            <a:off x="894074" y="655390"/>
            <a:ext cx="10403851" cy="5852166"/>
          </a:xfrm>
          <a:prstGeom prst="rect">
            <a:avLst/>
          </a:prstGeom>
        </p:spPr>
      </p:pic>
    </p:spTree>
    <p:extLst>
      <p:ext uri="{BB962C8B-B14F-4D97-AF65-F5344CB8AC3E}">
        <p14:creationId xmlns:p14="http://schemas.microsoft.com/office/powerpoint/2010/main" val="3476978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3" name="Marcador de contenido 2"/>
          <p:cNvSpPr>
            <a:spLocks noGrp="1"/>
          </p:cNvSpPr>
          <p:nvPr>
            <p:ph idx="1"/>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a:extLst>
              <a:ext uri="{FF2B5EF4-FFF2-40B4-BE49-F238E27FC236}">
                <a16:creationId xmlns:a16="http://schemas.microsoft.com/office/drawing/2014/main" id="{D664F2F3-B57F-409F-8D82-66A3D0E871A1}"/>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 - Framework</a:t>
            </a:r>
            <a:endParaRPr lang="es-CO" sz="3600" b="1" dirty="0">
              <a:solidFill>
                <a:schemeClr val="bg1"/>
              </a:solidFill>
              <a:latin typeface="Berlin Sans FB Demi" panose="020E0802020502020306" pitchFamily="34" charset="0"/>
            </a:endParaRPr>
          </a:p>
        </p:txBody>
      </p:sp>
      <p:sp>
        <p:nvSpPr>
          <p:cNvPr id="7" name="Marcador de contenido 2">
            <a:extLst>
              <a:ext uri="{FF2B5EF4-FFF2-40B4-BE49-F238E27FC236}">
                <a16:creationId xmlns:a16="http://schemas.microsoft.com/office/drawing/2014/main" id="{8C553D1A-E925-4958-8C34-53A893D1D18C}"/>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lgn="ctr">
              <a:buFont typeface="+mj-lt"/>
              <a:buAutoNum type="arabicPeriod"/>
            </a:pPr>
            <a:r>
              <a:rPr lang="es-CO" sz="4400" b="1" dirty="0" err="1">
                <a:solidFill>
                  <a:schemeClr val="bg1"/>
                </a:solidFill>
                <a:latin typeface="Berlin Sans FB Demi" panose="020E0802020502020306" pitchFamily="34" charset="0"/>
              </a:rPr>
              <a:t>Information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Gathering</a:t>
            </a:r>
            <a:endParaRPr lang="es-CO" sz="4400" b="1" dirty="0">
              <a:solidFill>
                <a:schemeClr val="bg1"/>
              </a:solidFill>
              <a:latin typeface="Berlin Sans FB Demi" panose="020E0802020502020306" pitchFamily="34" charset="0"/>
            </a:endParaRPr>
          </a:p>
          <a:p>
            <a:pPr marL="742950" indent="-742950" algn="ctr">
              <a:buFont typeface="+mj-lt"/>
              <a:buAutoNum type="arabicPeriod"/>
            </a:pPr>
            <a:r>
              <a:rPr lang="es-CO" sz="4400" b="1" dirty="0" err="1">
                <a:solidFill>
                  <a:schemeClr val="bg1"/>
                </a:solidFill>
                <a:latin typeface="Berlin Sans FB Demi" panose="020E0802020502020306" pitchFamily="34" charset="0"/>
              </a:rPr>
              <a:t>Psychological</a:t>
            </a:r>
            <a:r>
              <a:rPr lang="es-CO" sz="4400" b="1" dirty="0">
                <a:solidFill>
                  <a:schemeClr val="bg1"/>
                </a:solidFill>
                <a:latin typeface="Berlin Sans FB Demi" panose="020E0802020502020306" pitchFamily="34" charset="0"/>
              </a:rPr>
              <a:t> Principales</a:t>
            </a:r>
          </a:p>
          <a:p>
            <a:pPr marL="742950" indent="-742950" algn="ctr">
              <a:buFont typeface="+mj-lt"/>
              <a:buAutoNum type="arabicPeriod"/>
            </a:pPr>
            <a:r>
              <a:rPr lang="es-CO" sz="4400" b="1" dirty="0" err="1">
                <a:solidFill>
                  <a:schemeClr val="bg1"/>
                </a:solidFill>
                <a:latin typeface="Berlin Sans FB Demi" panose="020E0802020502020306" pitchFamily="34" charset="0"/>
              </a:rPr>
              <a:t>Influecing</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Others</a:t>
            </a:r>
            <a:endParaRPr lang="es-CO" sz="4400" b="1" dirty="0">
              <a:solidFill>
                <a:schemeClr val="bg1"/>
              </a:solidFill>
              <a:latin typeface="Berlin Sans FB Demi" panose="020E0802020502020306" pitchFamily="34" charset="0"/>
            </a:endParaRPr>
          </a:p>
          <a:p>
            <a:pPr marL="742950" indent="-742950" algn="ctr">
              <a:buFont typeface="+mj-lt"/>
              <a:buAutoNum type="arabicPeriod"/>
            </a:pPr>
            <a:r>
              <a:rPr lang="es-CO" sz="4400" b="1" dirty="0" err="1">
                <a:solidFill>
                  <a:schemeClr val="bg1"/>
                </a:solidFill>
                <a:latin typeface="Berlin Sans FB Demi" panose="020E0802020502020306" pitchFamily="34" charset="0"/>
              </a:rPr>
              <a:t>Attack</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Vectors</a:t>
            </a:r>
            <a:endParaRPr lang="es-CO" sz="4400" b="1" dirty="0">
              <a:solidFill>
                <a:schemeClr val="bg1"/>
              </a:solidFill>
              <a:latin typeface="Berlin Sans FB Demi" panose="020E0802020502020306" pitchFamily="34" charset="0"/>
            </a:endParaRPr>
          </a:p>
          <a:p>
            <a:pPr marL="742950" indent="-742950" algn="ctr">
              <a:buFont typeface="+mj-lt"/>
              <a:buAutoNum type="arabicPeriod"/>
            </a:pPr>
            <a:r>
              <a:rPr lang="es-CO" sz="4400" b="1" dirty="0">
                <a:solidFill>
                  <a:schemeClr val="bg1"/>
                </a:solidFill>
                <a:latin typeface="Berlin Sans FB Demi" panose="020E0802020502020306" pitchFamily="34" charset="0"/>
              </a:rPr>
              <a:t>Social </a:t>
            </a:r>
            <a:r>
              <a:rPr lang="es-CO" sz="4400" b="1" dirty="0" err="1">
                <a:solidFill>
                  <a:schemeClr val="bg1"/>
                </a:solidFill>
                <a:latin typeface="Berlin Sans FB Demi" panose="020E0802020502020306" pitchFamily="34" charset="0"/>
              </a:rPr>
              <a:t>Engineering</a:t>
            </a:r>
            <a:r>
              <a:rPr lang="es-CO" sz="4400" b="1" dirty="0">
                <a:solidFill>
                  <a:schemeClr val="bg1"/>
                </a:solidFill>
                <a:latin typeface="Berlin Sans FB Demi" panose="020E0802020502020306" pitchFamily="34" charset="0"/>
              </a:rPr>
              <a:t> Tools</a:t>
            </a:r>
            <a:endParaRPr lang="es-CO" sz="46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57012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7B09F-E259-4ACF-B2FF-69E163C63AAF}"/>
              </a:ext>
            </a:extLst>
          </p:cNvPr>
          <p:cNvSpPr>
            <a:spLocks noGrp="1"/>
          </p:cNvSpPr>
          <p:nvPr>
            <p:ph type="title"/>
          </p:nvPr>
        </p:nvSpPr>
        <p:spPr/>
        <p:txBody>
          <a:bodyPr/>
          <a:lstStyle/>
          <a:p>
            <a:endParaRPr lang="es-CO"/>
          </a:p>
        </p:txBody>
      </p:sp>
      <p:sp>
        <p:nvSpPr>
          <p:cNvPr id="4" name="Slide Number Placeholder 3">
            <a:extLst>
              <a:ext uri="{FF2B5EF4-FFF2-40B4-BE49-F238E27FC236}">
                <a16:creationId xmlns:a16="http://schemas.microsoft.com/office/drawing/2014/main" id="{0EAFEFC8-EC33-481C-BEB5-C8A74ACFF20D}"/>
              </a:ext>
            </a:extLst>
          </p:cNvPr>
          <p:cNvSpPr>
            <a:spLocks noGrp="1"/>
          </p:cNvSpPr>
          <p:nvPr>
            <p:ph type="sldNum" sz="quarter" idx="12"/>
          </p:nvPr>
        </p:nvSpPr>
        <p:spPr/>
        <p:txBody>
          <a:bodyPr/>
          <a:lstStyle/>
          <a:p>
            <a:fld id="{FF3034EF-BFAE-4255-A656-297DAB7FEC3B}" type="slidenum">
              <a:rPr lang="es-CO" smtClean="0"/>
              <a:t>19</a:t>
            </a:fld>
            <a:endParaRPr lang="es-CO"/>
          </a:p>
        </p:txBody>
      </p:sp>
      <p:sp>
        <p:nvSpPr>
          <p:cNvPr id="6" name="Marcador de contenido 2">
            <a:extLst>
              <a:ext uri="{FF2B5EF4-FFF2-40B4-BE49-F238E27FC236}">
                <a16:creationId xmlns:a16="http://schemas.microsoft.com/office/drawing/2014/main" id="{8C553D1A-E925-4958-8C34-53A893D1D18C}"/>
              </a:ext>
            </a:extLst>
          </p:cNvPr>
          <p:cNvSpPr>
            <a:spLocks noGrp="1"/>
          </p:cNvSpPr>
          <p:nvPr>
            <p:ph idx="1"/>
          </p:nvPr>
        </p:nvSpPr>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Social </a:t>
            </a:r>
            <a:r>
              <a:rPr lang="es-CO" sz="4400" b="1" dirty="0" err="1">
                <a:solidFill>
                  <a:schemeClr val="bg1"/>
                </a:solidFill>
                <a:latin typeface="Berlin Sans FB Demi" panose="020E0802020502020306" pitchFamily="34" charset="0"/>
              </a:rPr>
              <a:t>Engineer’s</a:t>
            </a:r>
            <a:r>
              <a:rPr lang="es-CO" sz="4400" b="1" dirty="0">
                <a:solidFill>
                  <a:schemeClr val="bg1"/>
                </a:solidFill>
                <a:latin typeface="Berlin Sans FB Demi" panose="020E0802020502020306" pitchFamily="34" charset="0"/>
              </a:rPr>
              <a:t> mantra</a:t>
            </a:r>
          </a:p>
          <a:p>
            <a:pPr marL="0" indent="0" algn="ctr">
              <a:buNone/>
            </a:pPr>
            <a:r>
              <a:rPr lang="es-CO" sz="4600" b="1" dirty="0">
                <a:solidFill>
                  <a:schemeClr val="bg1"/>
                </a:solidFill>
                <a:latin typeface="Berlin Sans FB Demi" panose="020E0802020502020306" pitchFamily="34" charset="0"/>
              </a:rPr>
              <a:t>“I am </a:t>
            </a:r>
            <a:r>
              <a:rPr lang="es-CO" sz="4600" b="1" dirty="0" err="1">
                <a:solidFill>
                  <a:schemeClr val="bg1"/>
                </a:solidFill>
                <a:latin typeface="Berlin Sans FB Demi" panose="020E0802020502020306" pitchFamily="34" charset="0"/>
              </a:rPr>
              <a:t>only</a:t>
            </a:r>
            <a:r>
              <a:rPr lang="es-CO" sz="4600" b="1" dirty="0">
                <a:solidFill>
                  <a:schemeClr val="bg1"/>
                </a:solidFill>
                <a:latin typeface="Berlin Sans FB Demi" panose="020E0802020502020306" pitchFamily="34" charset="0"/>
              </a:rPr>
              <a:t> as </a:t>
            </a:r>
            <a:r>
              <a:rPr lang="es-CO" sz="4600" b="1" dirty="0" err="1">
                <a:solidFill>
                  <a:schemeClr val="bg1"/>
                </a:solidFill>
                <a:latin typeface="Berlin Sans FB Demi" panose="020E0802020502020306" pitchFamily="34" charset="0"/>
              </a:rPr>
              <a:t>good</a:t>
            </a:r>
            <a:r>
              <a:rPr lang="es-CO" sz="4600" b="1" dirty="0">
                <a:solidFill>
                  <a:schemeClr val="bg1"/>
                </a:solidFill>
                <a:latin typeface="Berlin Sans FB Demi" panose="020E0802020502020306" pitchFamily="34" charset="0"/>
              </a:rPr>
              <a:t> as </a:t>
            </a:r>
            <a:r>
              <a:rPr lang="es-CO" sz="4600" b="1" dirty="0" err="1">
                <a:solidFill>
                  <a:schemeClr val="bg1"/>
                </a:solidFill>
                <a:latin typeface="Berlin Sans FB Demi" panose="020E0802020502020306" pitchFamily="34" charset="0"/>
              </a:rPr>
              <a:t>the</a:t>
            </a:r>
            <a:r>
              <a:rPr lang="es-CO" sz="4600" b="1" dirty="0">
                <a:solidFill>
                  <a:schemeClr val="bg1"/>
                </a:solidFill>
                <a:latin typeface="Berlin Sans FB Demi" panose="020E0802020502020306" pitchFamily="34" charset="0"/>
              </a:rPr>
              <a:t> </a:t>
            </a:r>
            <a:r>
              <a:rPr lang="es-CO" sz="4600" b="1" dirty="0" err="1">
                <a:solidFill>
                  <a:schemeClr val="bg1"/>
                </a:solidFill>
                <a:latin typeface="Berlin Sans FB Demi" panose="020E0802020502020306" pitchFamily="34" charset="0"/>
              </a:rPr>
              <a:t>information</a:t>
            </a:r>
            <a:r>
              <a:rPr lang="es-CO" sz="4600" b="1" dirty="0">
                <a:solidFill>
                  <a:schemeClr val="bg1"/>
                </a:solidFill>
                <a:latin typeface="Berlin Sans FB Demi" panose="020E0802020502020306" pitchFamily="34" charset="0"/>
              </a:rPr>
              <a:t>  I </a:t>
            </a:r>
            <a:r>
              <a:rPr lang="es-CO" sz="4600" b="1" dirty="0" err="1">
                <a:solidFill>
                  <a:schemeClr val="bg1"/>
                </a:solidFill>
                <a:latin typeface="Berlin Sans FB Demi" panose="020E0802020502020306" pitchFamily="34" charset="0"/>
              </a:rPr>
              <a:t>gather</a:t>
            </a:r>
            <a:r>
              <a:rPr lang="es-CO" sz="46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a:extLst>
              <a:ext uri="{FF2B5EF4-FFF2-40B4-BE49-F238E27FC236}">
                <a16:creationId xmlns:a16="http://schemas.microsoft.com/office/drawing/2014/main" id="{D664F2F3-B57F-409F-8D82-66A3D0E871A1}"/>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3" name="Rectángulo 2"/>
          <p:cNvSpPr/>
          <p:nvPr/>
        </p:nvSpPr>
        <p:spPr>
          <a:xfrm>
            <a:off x="2686316" y="5266081"/>
            <a:ext cx="6819367" cy="461665"/>
          </a:xfrm>
          <a:prstGeom prst="rect">
            <a:avLst/>
          </a:prstGeom>
        </p:spPr>
        <p:txBody>
          <a:bodyPr wrap="none">
            <a:spAutoFit/>
          </a:bodyPr>
          <a:lstStyle/>
          <a:p>
            <a:r>
              <a:rPr lang="es-CO" sz="2400" dirty="0">
                <a:solidFill>
                  <a:schemeClr val="bg1"/>
                </a:solidFill>
                <a:hlinkClick r:id="rId2"/>
              </a:rPr>
              <a:t>https://tools.kali.org/category/information-gathering</a:t>
            </a:r>
            <a:endParaRPr lang="es-CO" sz="2400" dirty="0">
              <a:solidFill>
                <a:schemeClr val="bg1"/>
              </a:solidFill>
            </a:endParaRPr>
          </a:p>
        </p:txBody>
      </p:sp>
    </p:spTree>
    <p:extLst>
      <p:ext uri="{BB962C8B-B14F-4D97-AF65-F5344CB8AC3E}">
        <p14:creationId xmlns:p14="http://schemas.microsoft.com/office/powerpoint/2010/main" val="3229591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pic>
        <p:nvPicPr>
          <p:cNvPr id="1030" name="Picture 6" descr="Resultado de imagen para if you know the enemy and know yourself you need not fear the result of a hundred batt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2118519"/>
            <a:ext cx="80962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65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idx="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pic>
        <p:nvPicPr>
          <p:cNvPr id="1026" name="Picture 2" descr="Resultado de imagen para war is ninety percent inform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1870075"/>
            <a:ext cx="809625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664F2F3-B57F-409F-8D82-66A3D0E871A1}"/>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046230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072A-ED91-40CF-8FE4-DD8C422C532F}"/>
              </a:ext>
            </a:extLst>
          </p:cNvPr>
          <p:cNvSpPr>
            <a:spLocks noGrp="1"/>
          </p:cNvSpPr>
          <p:nvPr>
            <p:ph type="title"/>
          </p:nvPr>
        </p:nvSpPr>
        <p:spPr/>
        <p:txBody>
          <a:bodyPr/>
          <a:lstStyle/>
          <a:p>
            <a:endParaRPr lang="es-CO"/>
          </a:p>
        </p:txBody>
      </p:sp>
      <p:pic>
        <p:nvPicPr>
          <p:cNvPr id="9" name="Content Placeholder 8">
            <a:extLst>
              <a:ext uri="{FF2B5EF4-FFF2-40B4-BE49-F238E27FC236}">
                <a16:creationId xmlns:a16="http://schemas.microsoft.com/office/drawing/2014/main" id="{5C92A452-1D3A-44CF-8C9B-0B6F57B53008}"/>
              </a:ext>
            </a:extLst>
          </p:cNvPr>
          <p:cNvPicPr>
            <a:picLocks noGrp="1" noChangeAspect="1"/>
          </p:cNvPicPr>
          <p:nvPr>
            <p:ph idx="1"/>
          </p:nvPr>
        </p:nvPicPr>
        <p:blipFill>
          <a:blip r:embed="rId2"/>
          <a:stretch>
            <a:fillRect/>
          </a:stretch>
        </p:blipFill>
        <p:spPr>
          <a:xfrm>
            <a:off x="1234006" y="2436854"/>
            <a:ext cx="4422125" cy="2832695"/>
          </a:xfrm>
          <a:prstGeom prst="rect">
            <a:avLst/>
          </a:prstGeom>
        </p:spPr>
      </p:pic>
      <p:sp>
        <p:nvSpPr>
          <p:cNvPr id="4" name="Slide Number Placeholder 3">
            <a:extLst>
              <a:ext uri="{FF2B5EF4-FFF2-40B4-BE49-F238E27FC236}">
                <a16:creationId xmlns:a16="http://schemas.microsoft.com/office/drawing/2014/main" id="{9277397A-D383-48C3-A270-D907C9CEFED7}"/>
              </a:ext>
            </a:extLst>
          </p:cNvPr>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5">
            <a:extLst>
              <a:ext uri="{FF2B5EF4-FFF2-40B4-BE49-F238E27FC236}">
                <a16:creationId xmlns:a16="http://schemas.microsoft.com/office/drawing/2014/main" id="{BE034EC1-0D69-492C-AEA5-A0773BF84A04}"/>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a:extLst>
              <a:ext uri="{FF2B5EF4-FFF2-40B4-BE49-F238E27FC236}">
                <a16:creationId xmlns:a16="http://schemas.microsoft.com/office/drawing/2014/main" id="{68F95FBB-5804-4411-92EB-474BA666E946}"/>
              </a:ext>
            </a:extLst>
          </p:cNvPr>
          <p:cNvSpPr txBox="1">
            <a:spLocks/>
          </p:cNvSpPr>
          <p:nvPr/>
        </p:nvSpPr>
        <p:spPr>
          <a:xfrm>
            <a:off x="838200" y="942568"/>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¡Documentar!</a:t>
            </a:r>
          </a:p>
          <a:p>
            <a:pPr marL="0" indent="0" algn="ctr">
              <a:buFont typeface="Arial" panose="020B0604020202020204" pitchFamily="34" charset="0"/>
              <a:buNone/>
            </a:pPr>
            <a:endParaRPr lang="es-CO" dirty="0"/>
          </a:p>
        </p:txBody>
      </p:sp>
      <p:sp>
        <p:nvSpPr>
          <p:cNvPr id="7" name="Rectangle 6">
            <a:extLst>
              <a:ext uri="{FF2B5EF4-FFF2-40B4-BE49-F238E27FC236}">
                <a16:creationId xmlns:a16="http://schemas.microsoft.com/office/drawing/2014/main" id="{0741E12E-6B47-4EA2-9F08-7249D2BA1793}"/>
              </a:ext>
            </a:extLst>
          </p:cNvPr>
          <p:cNvSpPr/>
          <p:nvPr/>
        </p:nvSpPr>
        <p:spPr>
          <a:xfrm>
            <a:off x="755009" y="5275897"/>
            <a:ext cx="10515600" cy="861774"/>
          </a:xfrm>
          <a:prstGeom prst="rect">
            <a:avLst/>
          </a:prstGeom>
        </p:spPr>
        <p:txBody>
          <a:bodyPr wrap="square">
            <a:spAutoFit/>
          </a:bodyPr>
          <a:lstStyle/>
          <a:p>
            <a:r>
              <a:rPr lang="es-CO" sz="2500" b="1" dirty="0">
                <a:solidFill>
                  <a:schemeClr val="bg1"/>
                </a:solidFill>
                <a:latin typeface="Berlin Sans FB Demi" panose="020E0802020502020306" pitchFamily="34" charset="0"/>
              </a:rPr>
              <a:t>https://dradisframework.com/academy/industry/infosec-101/writing-a-security-report.html</a:t>
            </a:r>
            <a:endParaRPr lang="es-CO" sz="4400" b="1" dirty="0">
              <a:solidFill>
                <a:schemeClr val="bg1"/>
              </a:solidFill>
              <a:latin typeface="Berlin Sans FB Demi" panose="020E0802020502020306" pitchFamily="34" charset="0"/>
            </a:endParaRPr>
          </a:p>
        </p:txBody>
      </p:sp>
      <p:pic>
        <p:nvPicPr>
          <p:cNvPr id="8" name="Picture 7">
            <a:extLst>
              <a:ext uri="{FF2B5EF4-FFF2-40B4-BE49-F238E27FC236}">
                <a16:creationId xmlns:a16="http://schemas.microsoft.com/office/drawing/2014/main" id="{87747914-31B7-49A8-BADB-EC68D9CDBDA2}"/>
              </a:ext>
            </a:extLst>
          </p:cNvPr>
          <p:cNvPicPr>
            <a:picLocks noChangeAspect="1"/>
          </p:cNvPicPr>
          <p:nvPr/>
        </p:nvPicPr>
        <p:blipFill>
          <a:blip r:embed="rId3"/>
          <a:stretch>
            <a:fillRect/>
          </a:stretch>
        </p:blipFill>
        <p:spPr>
          <a:xfrm>
            <a:off x="6263206" y="2443202"/>
            <a:ext cx="4694788" cy="2832695"/>
          </a:xfrm>
          <a:prstGeom prst="rect">
            <a:avLst/>
          </a:prstGeom>
        </p:spPr>
      </p:pic>
    </p:spTree>
    <p:extLst>
      <p:ext uri="{BB962C8B-B14F-4D97-AF65-F5344CB8AC3E}">
        <p14:creationId xmlns:p14="http://schemas.microsoft.com/office/powerpoint/2010/main" val="3795491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515" y="2590035"/>
            <a:ext cx="9282970" cy="278940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r>
              <a:rPr lang="es-CO" sz="3600" b="1" dirty="0">
                <a:solidFill>
                  <a:schemeClr val="bg1"/>
                </a:solidFill>
                <a:latin typeface="Berlin Sans FB Demi" panose="020E0802020502020306" pitchFamily="34" charset="0"/>
              </a:rPr>
              <a:t> / fisgón de oficina</a:t>
            </a: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867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pic>
        <p:nvPicPr>
          <p:cNvPr id="2050" name="Picture 2" descr="Resultado de imagen para hacking con ingenieria social tecnicas para hacker human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738" y="2318317"/>
            <a:ext cx="2369632" cy="336595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Resultado de imagen para social engineering the art of human hacking"/>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dirty="0"/>
          </a:p>
        </p:txBody>
      </p:sp>
      <p:pic>
        <p:nvPicPr>
          <p:cNvPr id="2056" name="Picture 8" descr="Resultado de imagen para social engineering the art of human hac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9223" y="2318317"/>
            <a:ext cx="2246217" cy="336595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sultado de imagen para open source intelligence techniques resources for searching and analyzing online inform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318317"/>
            <a:ext cx="2726317" cy="336595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sultado de imagen para unmasking the social engineer the human element of secur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2877" y="2341760"/>
            <a:ext cx="2230573" cy="3342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065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r>
              <a:rPr lang="es-CO" sz="3600" b="1" dirty="0">
                <a:solidFill>
                  <a:schemeClr val="bg1"/>
                </a:solidFill>
                <a:latin typeface="Berlin Sans FB Demi" panose="020E0802020502020306" pitchFamily="34" charset="0"/>
              </a:rPr>
              <a:t> / cebo</a:t>
            </a: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947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r>
              <a:rPr lang="es-CO" sz="3600" b="1" dirty="0">
                <a:solidFill>
                  <a:schemeClr val="bg1"/>
                </a:solidFill>
                <a:latin typeface="Berlin Sans FB Demi" panose="020E0802020502020306" pitchFamily="34" charset="0"/>
              </a:rPr>
              <a:t> / soborno</a:t>
            </a: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358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94030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Gd_M_CpeDI">
            <a:hlinkClick r:id="" action="ppaction://media"/>
          </p:cNvPr>
          <p:cNvPicPr>
            <a:picLocks noGrp="1" noRot="1" noChangeAspect="1"/>
          </p:cNvPicPr>
          <p:nvPr>
            <p:ph idx="1"/>
            <a:videoFile r:link="rId1"/>
          </p:nvPr>
        </p:nvPicPr>
        <p:blipFill>
          <a:blip r:embed="rId3"/>
          <a:stretch>
            <a:fillRect/>
          </a:stretch>
        </p:blipFill>
        <p:spPr>
          <a:xfrm>
            <a:off x="1999673" y="619982"/>
            <a:ext cx="8192654" cy="61444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Bruce </a:t>
            </a:r>
            <a:r>
              <a:rPr lang="es-CO" sz="5400" b="1" dirty="0" err="1">
                <a:solidFill>
                  <a:schemeClr val="bg1"/>
                </a:solidFill>
                <a:latin typeface="Berlin Sans FB Demi" panose="020E0802020502020306" pitchFamily="34" charset="0"/>
              </a:rPr>
              <a:t>Schneier</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342575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202665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Site</a:t>
            </a:r>
            <a:r>
              <a:rPr lang="es-CO" sz="4400" b="1" dirty="0">
                <a:solidFill>
                  <a:schemeClr val="bg1"/>
                </a:solidFill>
                <a:latin typeface="Berlin Sans FB Demi" panose="020E0802020502020306" pitchFamily="34" charset="0"/>
              </a:rPr>
              <a:t>: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205941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326870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None/>
            </a:pPr>
            <a:r>
              <a:rPr lang="es-CO" sz="4400" b="1" dirty="0" err="1">
                <a:solidFill>
                  <a:schemeClr val="bg1"/>
                </a:solidFill>
                <a:latin typeface="Berlin Sans FB Demi" panose="020E0802020502020306" pitchFamily="34" charset="0"/>
              </a:rPr>
              <a:t>filetype:sql</a:t>
            </a:r>
            <a:r>
              <a:rPr lang="es-CO" sz="4400" b="1" dirty="0">
                <a:solidFill>
                  <a:schemeClr val="bg1"/>
                </a:solidFill>
                <a:latin typeface="Berlin Sans FB Demi" panose="020E0802020502020306" pitchFamily="34" charset="0"/>
              </a:rPr>
              <a:t> “MySQL </a:t>
            </a:r>
            <a:r>
              <a:rPr lang="es-CO" sz="4400" b="1" dirty="0" err="1">
                <a:solidFill>
                  <a:schemeClr val="bg1"/>
                </a:solidFill>
                <a:latin typeface="Berlin Sans FB Demi" panose="020E0802020502020306" pitchFamily="34" charset="0"/>
              </a:rPr>
              <a:t>dump</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pass|password|passwd|pwd</a:t>
            </a:r>
            <a:r>
              <a:rPr lang="es-CO" sz="4400" b="1" dirty="0">
                <a:solidFill>
                  <a:schemeClr val="bg1"/>
                </a:solidFill>
                <a:latin typeface="Berlin Sans FB Demi" panose="020E0802020502020306" pitchFamily="34" charset="0"/>
              </a:rPr>
              <a:t>)</a:t>
            </a:r>
          </a:p>
          <a:p>
            <a:pPr marL="0" indent="0" algn="ctr">
              <a:buNone/>
            </a:pPr>
            <a:r>
              <a:rPr lang="es-CO" sz="4500" b="1" dirty="0">
                <a:solidFill>
                  <a:schemeClr val="bg1"/>
                </a:solidFill>
                <a:latin typeface="Berlin Sans FB Demi" panose="020E0802020502020306" pitchFamily="34" charset="0"/>
              </a:rPr>
              <a:t>"password.xlsx" </a:t>
            </a:r>
            <a:r>
              <a:rPr lang="es-CO" sz="4500" b="1" dirty="0" err="1">
                <a:solidFill>
                  <a:schemeClr val="bg1"/>
                </a:solidFill>
                <a:latin typeface="Berlin Sans FB Demi" panose="020E0802020502020306" pitchFamily="34" charset="0"/>
              </a:rPr>
              <a:t>ext:xlsx</a:t>
            </a:r>
            <a:endParaRPr lang="es-CO" sz="4500" b="1" dirty="0">
              <a:solidFill>
                <a:schemeClr val="bg1"/>
              </a:solidFill>
              <a:latin typeface="Berlin Sans FB Demi" panose="020E0802020502020306" pitchFamily="34" charset="0"/>
            </a:endParaRPr>
          </a:p>
          <a:p>
            <a:pPr marL="0" indent="0" algn="ctr">
              <a:buNone/>
            </a:pPr>
            <a:r>
              <a:rPr lang="en-US" sz="4400" b="1" dirty="0" err="1">
                <a:solidFill>
                  <a:schemeClr val="bg1"/>
                </a:solidFill>
                <a:latin typeface="Berlin Sans FB Demi" panose="020E0802020502020306" pitchFamily="34" charset="0"/>
              </a:rPr>
              <a:t>inurl:configuration.php</a:t>
            </a:r>
            <a:r>
              <a:rPr lang="en-US" sz="4400" b="1" dirty="0">
                <a:solidFill>
                  <a:schemeClr val="bg1"/>
                </a:solidFill>
                <a:latin typeface="Berlin Sans FB Demi" panose="020E0802020502020306" pitchFamily="34" charset="0"/>
              </a:rPr>
              <a:t> and intext:"</a:t>
            </a:r>
            <a:r>
              <a:rPr lang="en-US" sz="4400" b="1" dirty="0" err="1">
                <a:solidFill>
                  <a:schemeClr val="bg1"/>
                </a:solidFill>
                <a:latin typeface="Berlin Sans FB Demi" panose="020E0802020502020306" pitchFamily="34" charset="0"/>
              </a:rPr>
              <a:t>var</a:t>
            </a:r>
            <a:r>
              <a:rPr lang="en-US" sz="4400" b="1" dirty="0">
                <a:solidFill>
                  <a:schemeClr val="bg1"/>
                </a:solidFill>
                <a:latin typeface="Berlin Sans FB Demi" panose="020E0802020502020306" pitchFamily="34" charset="0"/>
              </a:rPr>
              <a:t> $password=“</a:t>
            </a:r>
          </a:p>
          <a:p>
            <a:pPr marL="0" indent="0" algn="ctr">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255255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2572B-6340-46D7-BC1E-4483024A3D0E}"/>
              </a:ext>
            </a:extLst>
          </p:cNvPr>
          <p:cNvSpPr>
            <a:spLocks noGrp="1"/>
          </p:cNvSpPr>
          <p:nvPr>
            <p:ph type="title"/>
          </p:nvPr>
        </p:nvSpPr>
        <p:spPr/>
        <p:txBody>
          <a:bodyPr/>
          <a:lstStyle/>
          <a:p>
            <a:endParaRPr lang="es-CO" dirty="0"/>
          </a:p>
        </p:txBody>
      </p:sp>
      <p:sp>
        <p:nvSpPr>
          <p:cNvPr id="3" name="Content Placeholder 2">
            <a:extLst>
              <a:ext uri="{FF2B5EF4-FFF2-40B4-BE49-F238E27FC236}">
                <a16:creationId xmlns:a16="http://schemas.microsoft.com/office/drawing/2014/main" id="{A0677130-C95B-447A-8967-F43167DE990D}"/>
              </a:ext>
            </a:extLst>
          </p:cNvPr>
          <p:cNvSpPr>
            <a:spLocks noGrp="1"/>
          </p:cNvSpPr>
          <p:nvPr>
            <p:ph idx="1"/>
          </p:nvPr>
        </p:nvSpPr>
        <p:spPr/>
        <p:txBody>
          <a:bodyPr/>
          <a:lstStyle/>
          <a:p>
            <a:endParaRPr lang="es-CO"/>
          </a:p>
        </p:txBody>
      </p:sp>
      <p:sp>
        <p:nvSpPr>
          <p:cNvPr id="4" name="Slide Number Placeholder 3">
            <a:extLst>
              <a:ext uri="{FF2B5EF4-FFF2-40B4-BE49-F238E27FC236}">
                <a16:creationId xmlns:a16="http://schemas.microsoft.com/office/drawing/2014/main" id="{9CCCC1A7-EAC2-4569-A07C-2F10C069C953}"/>
              </a:ext>
            </a:extLst>
          </p:cNvPr>
          <p:cNvSpPr>
            <a:spLocks noGrp="1"/>
          </p:cNvSpPr>
          <p:nvPr>
            <p:ph type="sldNum" sz="quarter" idx="12"/>
          </p:nvPr>
        </p:nvSpPr>
        <p:spPr/>
        <p:txBody>
          <a:bodyPr/>
          <a:lstStyle/>
          <a:p>
            <a:fld id="{FF3034EF-BFAE-4255-A656-297DAB7FEC3B}" type="slidenum">
              <a:rPr lang="es-CO" smtClean="0"/>
              <a:t>37</a:t>
            </a:fld>
            <a:endParaRPr lang="es-CO"/>
          </a:p>
        </p:txBody>
      </p:sp>
      <p:pic>
        <p:nvPicPr>
          <p:cNvPr id="5" name="Picture 4">
            <a:extLst>
              <a:ext uri="{FF2B5EF4-FFF2-40B4-BE49-F238E27FC236}">
                <a16:creationId xmlns:a16="http://schemas.microsoft.com/office/drawing/2014/main" id="{6A67D9AA-DAAE-404A-B42B-B80A9990D31A}"/>
              </a:ext>
            </a:extLst>
          </p:cNvPr>
          <p:cNvPicPr>
            <a:picLocks noChangeAspect="1"/>
          </p:cNvPicPr>
          <p:nvPr/>
        </p:nvPicPr>
        <p:blipFill>
          <a:blip r:embed="rId2"/>
          <a:stretch>
            <a:fillRect/>
          </a:stretch>
        </p:blipFill>
        <p:spPr>
          <a:xfrm>
            <a:off x="2131674" y="2555698"/>
            <a:ext cx="7928652" cy="3983214"/>
          </a:xfrm>
          <a:prstGeom prst="rect">
            <a:avLst/>
          </a:prstGeom>
        </p:spPr>
      </p:pic>
      <p:sp>
        <p:nvSpPr>
          <p:cNvPr id="6" name="Marcador de contenido 2">
            <a:extLst>
              <a:ext uri="{FF2B5EF4-FFF2-40B4-BE49-F238E27FC236}">
                <a16:creationId xmlns:a16="http://schemas.microsoft.com/office/drawing/2014/main" id="{A0B3158A-DE94-4997-9E04-F0794494F39C}"/>
              </a:ext>
            </a:extLst>
          </p:cNvPr>
          <p:cNvSpPr txBox="1">
            <a:spLocks/>
          </p:cNvSpPr>
          <p:nvPr/>
        </p:nvSpPr>
        <p:spPr>
          <a:xfrm>
            <a:off x="838200" y="942568"/>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Shodan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sp>
        <p:nvSpPr>
          <p:cNvPr id="7" name="CuadroTexto 4">
            <a:extLst>
              <a:ext uri="{FF2B5EF4-FFF2-40B4-BE49-F238E27FC236}">
                <a16:creationId xmlns:a16="http://schemas.microsoft.com/office/drawing/2014/main" id="{32C9E6AB-FFF0-43B7-97AB-30AB03F00377}"/>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16405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88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24285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3966588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Tree>
    <p:extLst>
      <p:ext uri="{BB962C8B-B14F-4D97-AF65-F5344CB8AC3E}">
        <p14:creationId xmlns:p14="http://schemas.microsoft.com/office/powerpoint/2010/main" val="527039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pic>
        <p:nvPicPr>
          <p:cNvPr id="1026" name="Picture 2" descr="Resultado de imagen para dmitry 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31" y="1774825"/>
            <a:ext cx="5553075" cy="45815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657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pic>
        <p:nvPicPr>
          <p:cNvPr id="5" name="Imagen 4"/>
          <p:cNvPicPr>
            <a:picLocks noChangeAspect="1"/>
          </p:cNvPicPr>
          <p:nvPr/>
        </p:nvPicPr>
        <p:blipFill>
          <a:blip r:embed="rId2"/>
          <a:stretch>
            <a:fillRect/>
          </a:stretch>
        </p:blipFill>
        <p:spPr>
          <a:xfrm>
            <a:off x="234281" y="1951038"/>
            <a:ext cx="5812121" cy="3892452"/>
          </a:xfrm>
          <a:prstGeom prst="rect">
            <a:avLst/>
          </a:prstGeom>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060794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sz="4400" b="1" dirty="0">
                <a:solidFill>
                  <a:schemeClr val="bg1"/>
                </a:solidFill>
                <a:latin typeface="Berlin Sans FB Demi" panose="020E0802020502020306" pitchFamily="34" charset="0"/>
              </a:rPr>
              <a:t>Hacking físico</a:t>
            </a:r>
          </a:p>
          <a:p>
            <a:pPr algn="ctr"/>
            <a:r>
              <a:rPr lang="es-CO" sz="4400" b="1" dirty="0">
                <a:solidFill>
                  <a:schemeClr val="bg1"/>
                </a:solidFill>
                <a:latin typeface="Berlin Sans FB Demi" panose="020E0802020502020306" pitchFamily="34" charset="0"/>
              </a:rPr>
              <a:t>Acceso a información</a:t>
            </a:r>
          </a:p>
          <a:p>
            <a:pPr algn="ctr"/>
            <a:r>
              <a:rPr lang="es-CO" sz="4400" b="1" dirty="0">
                <a:solidFill>
                  <a:schemeClr val="bg1"/>
                </a:solidFill>
                <a:latin typeface="Berlin Sans FB Demi" panose="020E0802020502020306" pitchFamily="34" charset="0"/>
              </a:rPr>
              <a:t>Actividades que no sean detectadas por los objetivos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Set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Manuales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2052" name="Picture 4" descr="Resultado de imagen para lockpic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13" y="1900602"/>
            <a:ext cx="4357477" cy="29540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490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3mMYwKkKs"/>
          <p:cNvPicPr>
            <a:picLocks noGrp="1" noRot="1" noChangeAspect="1"/>
          </p:cNvPicPr>
          <p:nvPr>
            <p:ph idx="1"/>
            <a:videoFile r:link="rId1"/>
          </p:nvPr>
        </p:nvPicPr>
        <p:blipFill>
          <a:blip r:embed="rId3"/>
          <a:stretch>
            <a:fillRect/>
          </a:stretch>
        </p:blipFill>
        <p:spPr>
          <a:xfrm>
            <a:off x="1716578" y="1794626"/>
            <a:ext cx="8758843" cy="492684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476615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u="sng" dirty="0">
                <a:solidFill>
                  <a:schemeClr val="bg1"/>
                </a:solidFill>
                <a:latin typeface="Berlin Sans FB Demi" panose="020E0802020502020306" pitchFamily="34" charset="0"/>
              </a:rPr>
              <a:t>Técnicas</a:t>
            </a:r>
          </a:p>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Suplantación Lógica</a:t>
            </a:r>
          </a:p>
          <a:p>
            <a:pPr marL="0" indent="0" algn="ctr">
              <a:buNone/>
            </a:pPr>
            <a:r>
              <a:rPr lang="es-CO" sz="4400" b="1" dirty="0">
                <a:solidFill>
                  <a:schemeClr val="bg1"/>
                </a:solidFill>
                <a:latin typeface="Berlin Sans FB Demi" panose="020E0802020502020306" pitchFamily="34" charset="0"/>
              </a:rPr>
              <a:t>Suplantación física </a:t>
            </a:r>
          </a:p>
          <a:p>
            <a:pPr marL="0" indent="0" algn="ctr">
              <a:buNone/>
            </a:pPr>
            <a:r>
              <a:rPr lang="es-CO" sz="4400" b="1" dirty="0">
                <a:solidFill>
                  <a:schemeClr val="bg1"/>
                </a:solidFill>
                <a:latin typeface="Berlin Sans FB Demi" panose="020E0802020502020306" pitchFamily="34" charset="0"/>
              </a:rPr>
              <a:t>Suplantación digital</a:t>
            </a:r>
          </a:p>
          <a:p>
            <a:pPr marL="0" indent="0" algn="ctr">
              <a:buNone/>
            </a:pPr>
            <a:endParaRPr lang="es-CO" dirty="0"/>
          </a:p>
        </p:txBody>
      </p:sp>
    </p:spTree>
    <p:extLst>
      <p:ext uri="{BB962C8B-B14F-4D97-AF65-F5344CB8AC3E}">
        <p14:creationId xmlns:p14="http://schemas.microsoft.com/office/powerpoint/2010/main" val="2967422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dirty="0">
                <a:solidFill>
                  <a:schemeClr val="bg1"/>
                </a:solidFill>
                <a:latin typeface="Berlin Sans FB Demi" panose="020E0802020502020306" pitchFamily="34" charset="0"/>
              </a:rPr>
              <a:t>Psicología y PLN (programación neurolingüística)</a:t>
            </a:r>
          </a:p>
          <a:p>
            <a:pPr algn="ctr"/>
            <a:r>
              <a:rPr lang="es-CO" sz="4400" dirty="0">
                <a:solidFill>
                  <a:schemeClr val="bg1"/>
                </a:solidFill>
                <a:latin typeface="Berlin Sans FB Demi" panose="020E0802020502020306" pitchFamily="34" charset="0"/>
              </a:rPr>
              <a:t>Personificación</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32725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“Personificación”</a:t>
            </a:r>
          </a:p>
          <a:p>
            <a:pPr marL="0" indent="0" algn="ctr">
              <a:buNone/>
            </a:pPr>
            <a:r>
              <a:rPr lang="es-CO" sz="4400" dirty="0">
                <a:solidFill>
                  <a:schemeClr val="bg1"/>
                </a:solidFill>
                <a:latin typeface="Berlin Sans FB Demi" panose="020E0802020502020306" pitchFamily="34" charset="0"/>
              </a:rPr>
              <a:t>“Puede ser considerada como la más peligrosa y la más usada en la I.S”</a:t>
            </a:r>
          </a:p>
          <a:p>
            <a:pPr algn="ctr"/>
            <a:r>
              <a:rPr lang="es-CO" sz="4400" dirty="0">
                <a:solidFill>
                  <a:schemeClr val="bg1"/>
                </a:solidFill>
                <a:latin typeface="Berlin Sans FB Demi" panose="020E0802020502020306" pitchFamily="34" charset="0"/>
              </a:rPr>
              <a:t>Suplantar la identidad de una persona</a:t>
            </a:r>
          </a:p>
          <a:p>
            <a:pPr algn="ctr"/>
            <a:r>
              <a:rPr lang="es-CO" sz="4400" dirty="0">
                <a:solidFill>
                  <a:schemeClr val="bg1"/>
                </a:solidFill>
                <a:latin typeface="Berlin Sans FB Demi" panose="020E0802020502020306" pitchFamily="34" charset="0"/>
                <a:hlinkClick r:id="rId2"/>
              </a:rPr>
              <a:t>statistics</a:t>
            </a: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085139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sp>
        <p:nvSpPr>
          <p:cNvPr id="5" name="CuadroTexto 4"/>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 usan medios tecnológicos</a:t>
            </a:r>
          </a:p>
          <a:p>
            <a:pPr algn="ctr"/>
            <a:r>
              <a:rPr lang="es-CO" sz="4400" dirty="0">
                <a:solidFill>
                  <a:schemeClr val="bg1"/>
                </a:solidFill>
                <a:latin typeface="Berlin Sans FB Demi" panose="020E0802020502020306" pitchFamily="34" charset="0"/>
              </a:rPr>
              <a:t>Suplantación de SMS</a:t>
            </a:r>
          </a:p>
          <a:p>
            <a:pPr algn="ctr"/>
            <a:r>
              <a:rPr lang="es-CO" sz="4400" dirty="0">
                <a:solidFill>
                  <a:schemeClr val="bg1"/>
                </a:solidFill>
                <a:latin typeface="Berlin Sans FB Demi" panose="020E0802020502020306" pitchFamily="34" charset="0"/>
              </a:rPr>
              <a:t>Suplantación de GSM</a:t>
            </a:r>
          </a:p>
          <a:p>
            <a:pPr algn="ctr"/>
            <a:r>
              <a:rPr lang="es-CO" sz="4400" dirty="0">
                <a:solidFill>
                  <a:schemeClr val="bg1"/>
                </a:solidFill>
                <a:latin typeface="Berlin Sans FB Demi" panose="020E0802020502020306" pitchFamily="34" charset="0"/>
              </a:rPr>
              <a:t>Suplantación de direcciones IP</a:t>
            </a:r>
          </a:p>
          <a:p>
            <a:pPr algn="ctr"/>
            <a:r>
              <a:rPr lang="es-CO" sz="4400" dirty="0" err="1">
                <a:solidFill>
                  <a:schemeClr val="bg1"/>
                </a:solidFill>
                <a:latin typeface="Berlin Sans FB Demi" panose="020E0802020502020306" pitchFamily="34" charset="0"/>
              </a:rPr>
              <a:t>Etc</a:t>
            </a:r>
            <a:endParaRPr lang="es-CO" sz="4400" dirty="0">
              <a:solidFill>
                <a:schemeClr val="bg1"/>
              </a:solidFill>
              <a:latin typeface="Berlin Sans FB Demi" panose="020E0802020502020306" pitchFamily="34" charset="0"/>
            </a:endParaRPr>
          </a:p>
          <a:p>
            <a:pPr algn="ct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94355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425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a:solidFill>
                <a:schemeClr val="bg1"/>
              </a:solidFill>
              <a:latin typeface="Berlin Sans FB Demi" panose="020E0802020502020306" pitchFamily="34" charset="0"/>
            </a:endParaRPr>
          </a:p>
          <a:p>
            <a:pPr marL="0" indent="0" algn="ctr">
              <a:buFont typeface="Arial" panose="020B0604020202020204" pitchFamily="34" charset="0"/>
              <a:buNone/>
            </a:pPr>
            <a:endParaRPr lang="es-CO"/>
          </a:p>
          <a:p>
            <a:pPr marL="0" indent="0" algn="ctr">
              <a:buFont typeface="Arial" panose="020B0604020202020204" pitchFamily="34" charset="0"/>
              <a:buNone/>
            </a:pPr>
            <a:endParaRPr lang="es-CO"/>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9"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Vishing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“Técnica de suplantación a través de Voz IP”</a:t>
            </a:r>
          </a:p>
          <a:p>
            <a:pPr marL="0" indent="0" algn="ctr">
              <a:buNone/>
            </a:pPr>
            <a:r>
              <a:rPr lang="es-CO" sz="4400" dirty="0">
                <a:solidFill>
                  <a:schemeClr val="bg1"/>
                </a:solidFill>
                <a:latin typeface="Berlin Sans FB Demi" panose="020E0802020502020306" pitchFamily="34" charset="0"/>
              </a:rPr>
              <a:t>Técnica automatizada</a:t>
            </a:r>
          </a:p>
          <a:p>
            <a:pPr marL="0" indent="0" algn="ctr">
              <a:buNone/>
            </a:pPr>
            <a:r>
              <a:rPr lang="es-CO" sz="4400" dirty="0">
                <a:solidFill>
                  <a:schemeClr val="bg1"/>
                </a:solidFill>
                <a:latin typeface="Berlin Sans FB Demi" panose="020E0802020502020306" pitchFamily="34" charset="0"/>
              </a:rPr>
              <a:t>Centralita IVR (Sistema de respuesta de voz interactiva) + ACD (Distribución de llamadas automáticas)</a:t>
            </a: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
        <p:nvSpPr>
          <p:cNvPr id="10"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693560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una IP con la finalidad de obtener acceso a otros </a:t>
            </a:r>
          </a:p>
          <a:p>
            <a:pPr algn="ctr"/>
            <a:r>
              <a:rPr lang="es-CO" sz="4400" dirty="0">
                <a:solidFill>
                  <a:schemeClr val="bg1"/>
                </a:solidFill>
                <a:latin typeface="Berlin Sans FB Demi" panose="020E0802020502020306" pitchFamily="34" charset="0"/>
              </a:rPr>
              <a:t>Se podría aplicar en un ataque en </a:t>
            </a:r>
            <a:r>
              <a:rPr lang="es-CO" sz="4400" dirty="0" err="1">
                <a:solidFill>
                  <a:schemeClr val="bg1"/>
                </a:solidFill>
                <a:latin typeface="Berlin Sans FB Demi" panose="020E0802020502020306" pitchFamily="34" charset="0"/>
              </a:rPr>
              <a:t>man</a:t>
            </a:r>
            <a:r>
              <a:rPr lang="es-CO" sz="4400" dirty="0">
                <a:solidFill>
                  <a:schemeClr val="bg1"/>
                </a:solidFill>
                <a:latin typeface="Berlin Sans FB Demi" panose="020E0802020502020306" pitchFamily="34" charset="0"/>
              </a:rPr>
              <a:t> in </a:t>
            </a:r>
            <a:r>
              <a:rPr lang="es-CO" sz="4400" dirty="0" err="1">
                <a:solidFill>
                  <a:schemeClr val="bg1"/>
                </a:solidFill>
                <a:latin typeface="Berlin Sans FB Demi" panose="020E0802020502020306" pitchFamily="34" charset="0"/>
              </a:rPr>
              <a:t>the</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middle</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66620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52</a:t>
            </a:fld>
            <a:endParaRPr lang="es-CO" dirty="0"/>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8" name="Picture 2" descr="Resultado de imagen para man in the midd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8444" y="3503927"/>
            <a:ext cx="4312449" cy="24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643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53</a:t>
            </a:fld>
            <a:endParaRPr lang="es-CO" dirty="0"/>
          </a:p>
        </p:txBody>
      </p:sp>
      <p:sp>
        <p:nvSpPr>
          <p:cNvPr id="7" name="Marcador de contenido 2"/>
          <p:cNvSpPr txBox="1">
            <a:spLocks/>
          </p:cNvSpPr>
          <p:nvPr/>
        </p:nvSpPr>
        <p:spPr>
          <a:xfrm>
            <a:off x="-2278943" y="1429768"/>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p:cNvPicPr>
            <a:picLocks noChangeAspect="1"/>
          </p:cNvPicPr>
          <p:nvPr/>
        </p:nvPicPr>
        <p:blipFill>
          <a:blip r:embed="rId2"/>
          <a:stretch>
            <a:fillRect/>
          </a:stretch>
        </p:blipFill>
        <p:spPr>
          <a:xfrm>
            <a:off x="5967413" y="335524"/>
            <a:ext cx="5386387" cy="6020826"/>
          </a:xfrm>
          <a:prstGeom prst="rect">
            <a:avLst/>
          </a:prstGeom>
        </p:spPr>
      </p:pic>
    </p:spTree>
    <p:extLst>
      <p:ext uri="{BB962C8B-B14F-4D97-AF65-F5344CB8AC3E}">
        <p14:creationId xmlns:p14="http://schemas.microsoft.com/office/powerpoint/2010/main" val="2634257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54</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641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CEB4DD-D7BD-4F59-84B0-6878BAF3CD23}"/>
              </a:ext>
            </a:extLst>
          </p:cNvPr>
          <p:cNvSpPr>
            <a:spLocks noGrp="1"/>
          </p:cNvSpPr>
          <p:nvPr>
            <p:ph type="sldNum" sz="quarter" idx="12"/>
          </p:nvPr>
        </p:nvSpPr>
        <p:spPr/>
        <p:txBody>
          <a:bodyPr/>
          <a:lstStyle/>
          <a:p>
            <a:fld id="{FF3034EF-BFAE-4255-A656-297DAB7FEC3B}" type="slidenum">
              <a:rPr lang="es-CO" smtClean="0"/>
              <a:t>55</a:t>
            </a:fld>
            <a:endParaRPr lang="es-CO"/>
          </a:p>
        </p:txBody>
      </p:sp>
      <p:pic>
        <p:nvPicPr>
          <p:cNvPr id="5" name="Imagen 4">
            <a:extLst>
              <a:ext uri="{FF2B5EF4-FFF2-40B4-BE49-F238E27FC236}">
                <a16:creationId xmlns:a16="http://schemas.microsoft.com/office/drawing/2014/main" id="{2BCC26A5-0E60-43EB-990F-42FE51ED93A2}"/>
              </a:ext>
            </a:extLst>
          </p:cNvPr>
          <p:cNvPicPr>
            <a:picLocks noChangeAspect="1"/>
          </p:cNvPicPr>
          <p:nvPr/>
        </p:nvPicPr>
        <p:blipFill>
          <a:blip r:embed="rId2"/>
          <a:stretch>
            <a:fillRect/>
          </a:stretch>
        </p:blipFill>
        <p:spPr>
          <a:xfrm>
            <a:off x="5807784" y="1008121"/>
            <a:ext cx="4437483" cy="5030729"/>
          </a:xfrm>
          <a:prstGeom prst="rect">
            <a:avLst/>
          </a:prstGeom>
        </p:spPr>
      </p:pic>
      <p:sp>
        <p:nvSpPr>
          <p:cNvPr id="7" name="Marcador de contenido 2">
            <a:extLst>
              <a:ext uri="{FF2B5EF4-FFF2-40B4-BE49-F238E27FC236}">
                <a16:creationId xmlns:a16="http://schemas.microsoft.com/office/drawing/2014/main" id="{B2121A3F-ED32-46F2-B423-C1E42E7F8D1C}"/>
              </a:ext>
            </a:extLst>
          </p:cNvPr>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70589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56</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498306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609456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57</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307211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58</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802871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4mwbFwf4yVs"/>
          <p:cNvPicPr>
            <a:picLocks noGrp="1" noRot="1" noChangeAspect="1"/>
          </p:cNvPicPr>
          <p:nvPr>
            <p:ph idx="1"/>
            <a:videoFile r:link="rId1"/>
          </p:nvPr>
        </p:nvPicPr>
        <p:blipFill>
          <a:blip r:embed="rId3"/>
          <a:stretch>
            <a:fillRect/>
          </a:stretch>
        </p:blipFill>
        <p:spPr>
          <a:xfrm>
            <a:off x="365760" y="222193"/>
            <a:ext cx="11460479" cy="644651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59</a:t>
            </a:fld>
            <a:endParaRPr lang="es-CO"/>
          </a:p>
        </p:txBody>
      </p:sp>
    </p:spTree>
    <p:extLst>
      <p:ext uri="{BB962C8B-B14F-4D97-AF65-F5344CB8AC3E}">
        <p14:creationId xmlns:p14="http://schemas.microsoft.com/office/powerpoint/2010/main" val="94967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“Secuestrar los servidores DNS con el propósito de redirigir el tráfico de ciertas URL al equipo atacante”</a:t>
            </a:r>
          </a:p>
          <a:p>
            <a:pPr marL="0" indent="0" algn="ctr">
              <a:buNone/>
            </a:pPr>
            <a:r>
              <a:rPr lang="es-CO" sz="4400" dirty="0">
                <a:solidFill>
                  <a:schemeClr val="bg1"/>
                </a:solidFill>
                <a:latin typeface="Berlin Sans FB Demi" panose="020E0802020502020306" pitchFamily="34" charset="0"/>
              </a:rPr>
              <a:t>Se podría decir que es un derivado del </a:t>
            </a:r>
            <a:r>
              <a:rPr lang="es-CO" sz="4400" dirty="0" err="1">
                <a:solidFill>
                  <a:schemeClr val="bg1"/>
                </a:solidFill>
                <a:latin typeface="Berlin Sans FB Demi" panose="020E0802020502020306" pitchFamily="34" charset="0"/>
              </a:rPr>
              <a:t>phishing</a:t>
            </a:r>
            <a:r>
              <a:rPr lang="es-CO" sz="4400" dirty="0">
                <a:solidFill>
                  <a:schemeClr val="bg1"/>
                </a:solidFill>
                <a:latin typeface="Berlin Sans FB Demi" panose="020E0802020502020306" pitchFamily="34" charset="0"/>
              </a:rPr>
              <a:t>, pero, es más potente</a:t>
            </a:r>
          </a:p>
        </p:txBody>
      </p:sp>
    </p:spTree>
    <p:extLst>
      <p:ext uri="{BB962C8B-B14F-4D97-AF65-F5344CB8AC3E}">
        <p14:creationId xmlns:p14="http://schemas.microsoft.com/office/powerpoint/2010/main" val="40542779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61</a:t>
            </a:fld>
            <a:endParaRPr lang="es-CO"/>
          </a:p>
        </p:txBody>
      </p:sp>
      <p:pic>
        <p:nvPicPr>
          <p:cNvPr id="5" name="Imagen 4"/>
          <p:cNvPicPr>
            <a:picLocks noChangeAspect="1"/>
          </p:cNvPicPr>
          <p:nvPr/>
        </p:nvPicPr>
        <p:blipFill>
          <a:blip r:embed="rId2"/>
          <a:stretch>
            <a:fillRect/>
          </a:stretch>
        </p:blipFill>
        <p:spPr>
          <a:xfrm>
            <a:off x="250685" y="1845732"/>
            <a:ext cx="11712396" cy="2709333"/>
          </a:xfrm>
          <a:prstGeom prst="rect">
            <a:avLst/>
          </a:prstGeom>
          <a:effectLst>
            <a:innerShdw blurRad="114300">
              <a:prstClr val="black"/>
            </a:innerShdw>
          </a:effectLst>
        </p:spPr>
      </p:pic>
    </p:spTree>
    <p:extLst>
      <p:ext uri="{BB962C8B-B14F-4D97-AF65-F5344CB8AC3E}">
        <p14:creationId xmlns:p14="http://schemas.microsoft.com/office/powerpoint/2010/main" val="1459258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62</a:t>
            </a:fld>
            <a:endParaRPr lang="es-CO"/>
          </a:p>
        </p:txBody>
      </p:sp>
      <p:pic>
        <p:nvPicPr>
          <p:cNvPr id="1026" name="Picture 2" descr="Resultado de imagen para how pharming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222" y="-9240"/>
            <a:ext cx="5214446" cy="686724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7753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63</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r>
              <a:rPr lang="es-CO" sz="4400" u="sng" dirty="0">
                <a:solidFill>
                  <a:schemeClr val="bg1"/>
                </a:solidFill>
                <a:latin typeface="Berlin Sans FB Demi" panose="020E0802020502020306" pitchFamily="34" charset="0"/>
              </a:rPr>
              <a:t> local</a:t>
            </a:r>
          </a:p>
          <a:p>
            <a:pPr marL="0" indent="0" algn="ctr">
              <a:buNone/>
            </a:pPr>
            <a:r>
              <a:rPr lang="es-CO" sz="2400" dirty="0">
                <a:solidFill>
                  <a:schemeClr val="bg1"/>
                </a:solidFill>
                <a:latin typeface="Berlin Sans FB Demi" panose="020E0802020502020306" pitchFamily="34" charset="0"/>
              </a:rPr>
              <a:t>Windows 10</a:t>
            </a:r>
          </a:p>
          <a:p>
            <a:pPr marL="0" indent="0" algn="ctr">
              <a:buNone/>
            </a:pPr>
            <a:r>
              <a:rPr lang="es-CO" sz="2400" dirty="0">
                <a:solidFill>
                  <a:schemeClr val="bg1"/>
                </a:solidFill>
                <a:latin typeface="Berlin Sans FB Demi" panose="020E0802020502020306" pitchFamily="34" charset="0"/>
              </a:rPr>
              <a:t>C:\Windows\System32\drivers\etc\hosts</a:t>
            </a:r>
          </a:p>
          <a:p>
            <a:pPr marL="0" indent="0" algn="ctr">
              <a:buNone/>
            </a:pPr>
            <a:r>
              <a:rPr lang="es-CO" sz="2400" dirty="0">
                <a:solidFill>
                  <a:schemeClr val="bg1"/>
                </a:solidFill>
                <a:latin typeface="Berlin Sans FB Demi" panose="020E0802020502020306" pitchFamily="34" charset="0"/>
              </a:rPr>
              <a:t>Linux</a:t>
            </a:r>
          </a:p>
          <a:p>
            <a:pPr marL="0" indent="0" algn="ctr">
              <a:buNone/>
            </a:pPr>
            <a:r>
              <a:rPr lang="es-CO" sz="2400" dirty="0">
                <a:solidFill>
                  <a:schemeClr val="bg1"/>
                </a:solidFill>
                <a:latin typeface="Berlin Sans FB Demi" panose="020E0802020502020306" pitchFamily="34" charset="0"/>
              </a:rPr>
              <a:t>/</a:t>
            </a:r>
            <a:r>
              <a:rPr lang="es-CO" sz="2400" dirty="0" err="1">
                <a:solidFill>
                  <a:schemeClr val="bg1"/>
                </a:solidFill>
                <a:latin typeface="Berlin Sans FB Demi" panose="020E0802020502020306" pitchFamily="34" charset="0"/>
              </a:rPr>
              <a:t>etc</a:t>
            </a:r>
            <a:r>
              <a:rPr lang="es-CO" sz="2400" dirty="0">
                <a:solidFill>
                  <a:schemeClr val="bg1"/>
                </a:solidFill>
                <a:latin typeface="Berlin Sans FB Demi" panose="020E0802020502020306" pitchFamily="34" charset="0"/>
              </a:rPr>
              <a:t>/hosts</a:t>
            </a:r>
          </a:p>
        </p:txBody>
      </p:sp>
      <p:pic>
        <p:nvPicPr>
          <p:cNvPr id="8" name="Imagen 7"/>
          <p:cNvPicPr>
            <a:picLocks noChangeAspect="1"/>
          </p:cNvPicPr>
          <p:nvPr/>
        </p:nvPicPr>
        <p:blipFill>
          <a:blip r:embed="rId2"/>
          <a:stretch>
            <a:fillRect/>
          </a:stretch>
        </p:blipFill>
        <p:spPr>
          <a:xfrm>
            <a:off x="6622003" y="106594"/>
            <a:ext cx="5003952" cy="3309937"/>
          </a:xfrm>
          <a:prstGeom prst="rect">
            <a:avLst/>
          </a:prstGeom>
        </p:spPr>
      </p:pic>
      <p:pic>
        <p:nvPicPr>
          <p:cNvPr id="9" name="Imagen 8"/>
          <p:cNvPicPr>
            <a:picLocks noChangeAspect="1"/>
          </p:cNvPicPr>
          <p:nvPr/>
        </p:nvPicPr>
        <p:blipFill>
          <a:blip r:embed="rId3"/>
          <a:stretch>
            <a:fillRect/>
          </a:stretch>
        </p:blipFill>
        <p:spPr>
          <a:xfrm>
            <a:off x="6622003" y="3566159"/>
            <a:ext cx="4866186" cy="3226421"/>
          </a:xfrm>
          <a:prstGeom prst="rect">
            <a:avLst/>
          </a:prstGeom>
        </p:spPr>
      </p:pic>
    </p:spTree>
    <p:extLst>
      <p:ext uri="{BB962C8B-B14F-4D97-AF65-F5344CB8AC3E}">
        <p14:creationId xmlns:p14="http://schemas.microsoft.com/office/powerpoint/2010/main" val="26999738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64</a:t>
            </a:fld>
            <a:endParaRPr lang="es-CO"/>
          </a:p>
        </p:txBody>
      </p:sp>
      <p:sp>
        <p:nvSpPr>
          <p:cNvPr id="5" name="CuadroTexto 4"/>
          <p:cNvSpPr txBox="1"/>
          <p:nvPr/>
        </p:nvSpPr>
        <p:spPr>
          <a:xfrm>
            <a:off x="0" y="104775"/>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755774"/>
            <a:ext cx="4447309" cy="38914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Drive-</a:t>
            </a:r>
            <a:r>
              <a:rPr lang="es-CO" sz="4400" u="sng" dirty="0" err="1">
                <a:solidFill>
                  <a:schemeClr val="bg1"/>
                </a:solidFill>
                <a:latin typeface="Berlin Sans FB Demi" panose="020E0802020502020306" pitchFamily="34" charset="0"/>
              </a:rPr>
              <a:t>by</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 ataque dirigido contra los servidores DNS de la víctima”</a:t>
            </a:r>
          </a:p>
        </p:txBody>
      </p:sp>
      <p:pic>
        <p:nvPicPr>
          <p:cNvPr id="3074" name="Picture 2" descr="Resultado de imagen para router phar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1755774"/>
            <a:ext cx="6057900" cy="460057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59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65</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Mail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la identidad de un correo electrónico.”</a:t>
            </a:r>
          </a:p>
          <a:p>
            <a:pPr marL="0" indent="0" algn="ctr">
              <a:buNone/>
            </a:pPr>
            <a:r>
              <a:rPr lang="es-CO" sz="4400" dirty="0">
                <a:solidFill>
                  <a:schemeClr val="bg1"/>
                </a:solidFill>
                <a:latin typeface="Berlin Sans FB Demi" panose="020E0802020502020306" pitchFamily="34" charset="0"/>
              </a:rPr>
              <a:t>Tiene como finalidad obtener información sensible o propagar malware mediante archivos adjuntos</a:t>
            </a:r>
          </a:p>
          <a:p>
            <a:pPr marL="0" indent="0" algn="ctr">
              <a:buNone/>
            </a:pPr>
            <a:r>
              <a:rPr lang="es-CO" sz="4400" dirty="0">
                <a:solidFill>
                  <a:schemeClr val="bg1"/>
                </a:solidFill>
                <a:latin typeface="Berlin Sans FB Demi" panose="020E0802020502020306" pitchFamily="34" charset="0"/>
              </a:rPr>
              <a:t>SET -  </a:t>
            </a:r>
            <a:r>
              <a:rPr lang="es-CO" sz="4400" dirty="0" err="1">
                <a:solidFill>
                  <a:schemeClr val="bg1"/>
                </a:solidFill>
                <a:latin typeface="Berlin Sans FB Demi" panose="020E0802020502020306" pitchFamily="34" charset="0"/>
              </a:rPr>
              <a:t>tool</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306233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66</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p>
          <a:p>
            <a:pPr marL="0" indent="0" algn="ctr">
              <a:buNone/>
            </a:pPr>
            <a:r>
              <a:rPr lang="es-CO" sz="4400" dirty="0">
                <a:solidFill>
                  <a:schemeClr val="bg1"/>
                </a:solidFill>
                <a:latin typeface="Berlin Sans FB Demi" panose="020E0802020502020306" pitchFamily="34" charset="0"/>
              </a:rPr>
              <a:t>Usualmente se utiliza con Mail </a:t>
            </a:r>
            <a:r>
              <a:rPr lang="es-CO" sz="4400" dirty="0" err="1">
                <a:solidFill>
                  <a:schemeClr val="bg1"/>
                </a:solidFill>
                <a:latin typeface="Berlin Sans FB Demi" panose="020E0802020502020306" pitchFamily="34" charset="0"/>
              </a:rPr>
              <a:t>Spoofing</a:t>
            </a:r>
            <a:r>
              <a:rPr lang="es-CO" sz="4400" dirty="0">
                <a:solidFill>
                  <a:schemeClr val="bg1"/>
                </a:solidFill>
                <a:latin typeface="Berlin Sans FB Demi" panose="020E0802020502020306" pitchFamily="34" charset="0"/>
              </a:rPr>
              <a:t> (spam) en la cual se invita al usuario a visitar una página maliciosa o a un sitio para obtener información sensible. </a:t>
            </a:r>
          </a:p>
        </p:txBody>
      </p:sp>
    </p:spTree>
    <p:extLst>
      <p:ext uri="{BB962C8B-B14F-4D97-AF65-F5344CB8AC3E}">
        <p14:creationId xmlns:p14="http://schemas.microsoft.com/office/powerpoint/2010/main" val="17296801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67</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Revisar la URL de la página. </a:t>
            </a:r>
          </a:p>
          <a:p>
            <a:pPr algn="ctr"/>
            <a:r>
              <a:rPr lang="es-CO" sz="4400" dirty="0">
                <a:solidFill>
                  <a:schemeClr val="bg1"/>
                </a:solidFill>
                <a:latin typeface="Berlin Sans FB Demi" panose="020E0802020502020306" pitchFamily="34" charset="0"/>
              </a:rPr>
              <a:t>Revisar el código fuente HTML o JS.</a:t>
            </a:r>
          </a:p>
          <a:p>
            <a:pPr algn="ctr"/>
            <a:r>
              <a:rPr lang="es-CO" sz="4400" dirty="0">
                <a:solidFill>
                  <a:schemeClr val="bg1"/>
                </a:solidFill>
                <a:latin typeface="Berlin Sans FB Demi" panose="020E0802020502020306" pitchFamily="34" charset="0"/>
              </a:rPr>
              <a:t>Tener cuidado con las URL acortadas.</a:t>
            </a:r>
          </a:p>
        </p:txBody>
      </p:sp>
    </p:spTree>
    <p:extLst>
      <p:ext uri="{BB962C8B-B14F-4D97-AF65-F5344CB8AC3E}">
        <p14:creationId xmlns:p14="http://schemas.microsoft.com/office/powerpoint/2010/main" val="35898308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68</a:t>
            </a:fld>
            <a:endParaRPr lang="es-CO"/>
          </a:p>
        </p:txBody>
      </p:sp>
      <p:pic>
        <p:nvPicPr>
          <p:cNvPr id="5" name="Imagen 4">
            <a:hlinkClick r:id="rId2"/>
          </p:cNvPr>
          <p:cNvPicPr>
            <a:picLocks noChangeAspect="1"/>
          </p:cNvPicPr>
          <p:nvPr/>
        </p:nvPicPr>
        <p:blipFill>
          <a:blip r:embed="rId3"/>
          <a:stretch>
            <a:fillRect/>
          </a:stretch>
        </p:blipFill>
        <p:spPr>
          <a:xfrm>
            <a:off x="3391593" y="396450"/>
            <a:ext cx="5510646" cy="5901220"/>
          </a:xfrm>
          <a:prstGeom prst="rect">
            <a:avLst/>
          </a:prstGeom>
          <a:effectLst>
            <a:innerShdw blurRad="114300">
              <a:prstClr val="black"/>
            </a:innerShdw>
          </a:effectLst>
        </p:spPr>
      </p:pic>
    </p:spTree>
    <p:extLst>
      <p:ext uri="{BB962C8B-B14F-4D97-AF65-F5344CB8AC3E}">
        <p14:creationId xmlns:p14="http://schemas.microsoft.com/office/powerpoint/2010/main" val="7478776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TqZ_73YNJJ8"/>
          <p:cNvPicPr>
            <a:picLocks noGrp="1" noRot="1" noChangeAspect="1"/>
          </p:cNvPicPr>
          <p:nvPr>
            <p:ph idx="1"/>
            <a:videoFile r:link="rId1"/>
          </p:nvPr>
        </p:nvPicPr>
        <p:blipFill>
          <a:blip r:embed="rId3"/>
          <a:stretch>
            <a:fillRect/>
          </a:stretch>
        </p:blipFill>
        <p:spPr>
          <a:xfrm>
            <a:off x="443345" y="154304"/>
            <a:ext cx="11311776" cy="636287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69</a:t>
            </a:fld>
            <a:endParaRPr lang="es-CO"/>
          </a:p>
        </p:txBody>
      </p:sp>
    </p:spTree>
    <p:extLst>
      <p:ext uri="{BB962C8B-B14F-4D97-AF65-F5344CB8AC3E}">
        <p14:creationId xmlns:p14="http://schemas.microsoft.com/office/powerpoint/2010/main" val="3755209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70</a:t>
            </a:fld>
            <a:endParaRPr lang="es-CO"/>
          </a:p>
        </p:txBody>
      </p:sp>
      <p:pic>
        <p:nvPicPr>
          <p:cNvPr id="4098"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4700"/>
            <a:ext cx="6368673" cy="494442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firefox phis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175" y="554700"/>
            <a:ext cx="5911545" cy="29526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Rectángulo 5"/>
          <p:cNvSpPr/>
          <p:nvPr/>
        </p:nvSpPr>
        <p:spPr>
          <a:xfrm>
            <a:off x="6819318" y="4133891"/>
            <a:ext cx="1059906" cy="707886"/>
          </a:xfrm>
          <a:prstGeom prst="rect">
            <a:avLst/>
          </a:prstGeom>
        </p:spPr>
        <p:txBody>
          <a:bodyPr wrap="none">
            <a:spAutoFit/>
          </a:bodyPr>
          <a:lstStyle/>
          <a:p>
            <a:r>
              <a:rPr lang="es-CO" sz="4000" u="sng" dirty="0">
                <a:solidFill>
                  <a:schemeClr val="bg1"/>
                </a:solidFill>
                <a:latin typeface="Berlin Sans FB Demi" panose="020E0802020502020306" pitchFamily="34" charset="0"/>
                <a:hlinkClick r:id="rId4"/>
              </a:rPr>
              <a:t>link</a:t>
            </a:r>
            <a:endParaRPr lang="es-CO" dirty="0"/>
          </a:p>
        </p:txBody>
      </p:sp>
    </p:spTree>
    <p:extLst>
      <p:ext uri="{BB962C8B-B14F-4D97-AF65-F5344CB8AC3E}">
        <p14:creationId xmlns:p14="http://schemas.microsoft.com/office/powerpoint/2010/main" val="10863022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71</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phishing</a:t>
            </a:r>
          </a:p>
          <a:p>
            <a:pPr marL="0" indent="0" algn="ctr">
              <a:buNone/>
            </a:pPr>
            <a:r>
              <a:rPr lang="es-CO" sz="4400" dirty="0">
                <a:solidFill>
                  <a:schemeClr val="bg1"/>
                </a:solidFill>
                <a:latin typeface="Berlin Sans FB Demi" panose="020E0802020502020306" pitchFamily="34" charset="0"/>
              </a:rPr>
              <a:t>“Es un ataque de phishing más dirigido a un objetivo”; se realiza con la finalidad de obtener información sensible. </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837475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72</a:t>
            </a:fld>
            <a:endParaRPr lang="es-CO"/>
          </a:p>
        </p:txBody>
      </p:sp>
      <p:pic>
        <p:nvPicPr>
          <p:cNvPr id="1026" name="Picture 2" descr="Resultado de imagen para carbanak">
            <a:hlinkClick r:id="rId2"/>
            <a:extLst>
              <a:ext uri="{FF2B5EF4-FFF2-40B4-BE49-F238E27FC236}">
                <a16:creationId xmlns:a16="http://schemas.microsoft.com/office/drawing/2014/main" id="{D32A37FD-A568-4B11-B26D-A99995548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54" y="685042"/>
            <a:ext cx="9074092" cy="567130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3084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73</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ARP (</a:t>
            </a:r>
            <a:r>
              <a:rPr lang="es-CO" sz="4400" dirty="0" err="1">
                <a:solidFill>
                  <a:schemeClr val="bg1"/>
                </a:solidFill>
                <a:latin typeface="Berlin Sans FB Demi" panose="020E0802020502020306" pitchFamily="34" charset="0"/>
              </a:rPr>
              <a:t>Address</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Resolution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Protocol</a:t>
            </a:r>
            <a:r>
              <a:rPr lang="es-CO" sz="4400" dirty="0">
                <a:solidFill>
                  <a:schemeClr val="bg1"/>
                </a:solidFill>
                <a:latin typeface="Berlin Sans FB Demi" panose="020E0802020502020306" pitchFamily="34" charset="0"/>
              </a:rPr>
              <a:t>), es un protocolo de red encargado de asociar la IP de un dispositivo con la MAC de su tarjeta de red.</a:t>
            </a:r>
          </a:p>
          <a:p>
            <a:pPr algn="ctr"/>
            <a:r>
              <a:rPr lang="es-CO" sz="4400" dirty="0">
                <a:solidFill>
                  <a:schemeClr val="bg1"/>
                </a:solidFill>
                <a:latin typeface="Berlin Sans FB Demi" panose="020E0802020502020306" pitchFamily="34" charset="0"/>
              </a:rPr>
              <a:t>DNS (</a:t>
            </a:r>
            <a:r>
              <a:rPr lang="es-CO" sz="4400" dirty="0" err="1">
                <a:solidFill>
                  <a:schemeClr val="bg1"/>
                </a:solidFill>
                <a:latin typeface="Berlin Sans FB Demi" panose="020E0802020502020306" pitchFamily="34" charset="0"/>
              </a:rPr>
              <a:t>Domain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Name</a:t>
            </a:r>
            <a:r>
              <a:rPr lang="es-CO" sz="4400" dirty="0">
                <a:solidFill>
                  <a:schemeClr val="bg1"/>
                </a:solidFill>
                <a:latin typeface="Berlin Sans FB Demi" panose="020E0802020502020306" pitchFamily="34" charset="0"/>
              </a:rPr>
              <a:t> Server), es un protocolo que asocia las direcciones IP de los dispositivos con los nombre de dominio. </a:t>
            </a:r>
          </a:p>
        </p:txBody>
      </p:sp>
    </p:spTree>
    <p:extLst>
      <p:ext uri="{BB962C8B-B14F-4D97-AF65-F5344CB8AC3E}">
        <p14:creationId xmlns:p14="http://schemas.microsoft.com/office/powerpoint/2010/main" val="36018878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74</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2000548"/>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ARP (</a:t>
            </a:r>
            <a:r>
              <a:rPr lang="es-CO" sz="2400" dirty="0" err="1">
                <a:solidFill>
                  <a:schemeClr val="bg1"/>
                </a:solidFill>
                <a:latin typeface="Berlin Sans FB Demi" panose="020E0802020502020306" pitchFamily="34" charset="0"/>
              </a:rPr>
              <a:t>Address</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Resolution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Protocol</a:t>
            </a:r>
            <a:r>
              <a:rPr lang="es-CO" sz="2400" dirty="0">
                <a:solidFill>
                  <a:schemeClr val="bg1"/>
                </a:solidFill>
                <a:latin typeface="Berlin Sans FB Demi" panose="020E0802020502020306" pitchFamily="34" charset="0"/>
              </a:rPr>
              <a:t>), es un </a:t>
            </a:r>
            <a:r>
              <a:rPr lang="es-CO" sz="2800" dirty="0">
                <a:solidFill>
                  <a:schemeClr val="bg1"/>
                </a:solidFill>
                <a:latin typeface="Berlin Sans FB Demi" panose="020E0802020502020306" pitchFamily="34" charset="0"/>
              </a:rPr>
              <a:t>protocolo</a:t>
            </a:r>
            <a:r>
              <a:rPr lang="es-CO" sz="2400" dirty="0">
                <a:solidFill>
                  <a:schemeClr val="bg1"/>
                </a:solidFill>
                <a:latin typeface="Berlin Sans FB Demi" panose="020E0802020502020306" pitchFamily="34" charset="0"/>
              </a:rPr>
              <a:t> de red encargado de asociar la IP de un dispositivo con la MAC de su tarjeta de red.</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815882"/>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“ARP </a:t>
            </a:r>
            <a:r>
              <a:rPr lang="es-CO" sz="2800" dirty="0" err="1">
                <a:solidFill>
                  <a:schemeClr val="bg1"/>
                </a:solidFill>
                <a:latin typeface="Berlin Sans FB Demi" panose="020E0802020502020306" pitchFamily="34" charset="0"/>
              </a:rPr>
              <a:t>Spoofing</a:t>
            </a:r>
            <a:r>
              <a:rPr lang="es-CO" sz="2800" dirty="0">
                <a:solidFill>
                  <a:schemeClr val="bg1"/>
                </a:solidFill>
                <a:latin typeface="Berlin Sans FB Demi" panose="020E0802020502020306" pitchFamily="34" charset="0"/>
              </a:rPr>
              <a:t> es la técnica de suplantar las direcciones MAC asociadas a una IP dentro de las tablas ARP”</a:t>
            </a:r>
            <a:endParaRPr lang="es-CO" sz="2800" dirty="0"/>
          </a:p>
        </p:txBody>
      </p:sp>
    </p:spTree>
    <p:extLst>
      <p:ext uri="{BB962C8B-B14F-4D97-AF65-F5344CB8AC3E}">
        <p14:creationId xmlns:p14="http://schemas.microsoft.com/office/powerpoint/2010/main" val="36568501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75</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1569660"/>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DNS (</a:t>
            </a:r>
            <a:r>
              <a:rPr lang="es-CO" sz="2400" dirty="0" err="1">
                <a:solidFill>
                  <a:schemeClr val="bg1"/>
                </a:solidFill>
                <a:latin typeface="Berlin Sans FB Demi" panose="020E0802020502020306" pitchFamily="34" charset="0"/>
              </a:rPr>
              <a:t>Domain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Name</a:t>
            </a:r>
            <a:r>
              <a:rPr lang="es-CO" sz="2400" dirty="0">
                <a:solidFill>
                  <a:schemeClr val="bg1"/>
                </a:solidFill>
                <a:latin typeface="Berlin Sans FB Demi" panose="020E0802020502020306" pitchFamily="34" charset="0"/>
              </a:rPr>
              <a:t> Server), es un protocolo que asocia las direcciones IP de los dispositivos con los nombre de dominio.</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384995"/>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“Es una técnica para suplantación de IP o de DNS.”</a:t>
            </a:r>
            <a:endParaRPr lang="es-CO" sz="2800" dirty="0"/>
          </a:p>
        </p:txBody>
      </p:sp>
      <p:pic>
        <p:nvPicPr>
          <p:cNvPr id="1026" name="Picture 2" descr="Resultado de imagen para dns spoof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7625" y="4300537"/>
            <a:ext cx="447675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258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76</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704064" y="215726"/>
            <a:ext cx="6096000" cy="646331"/>
          </a:xfrm>
          <a:prstGeom prst="rect">
            <a:avLst/>
          </a:prstGeom>
        </p:spPr>
        <p:txBody>
          <a:bodyPr>
            <a:spAutoFit/>
          </a:bodyPr>
          <a:lstStyle/>
          <a:p>
            <a:pPr algn="ctr"/>
            <a:r>
              <a:rPr lang="es-CO" sz="3600" b="1" dirty="0">
                <a:solidFill>
                  <a:schemeClr val="bg1"/>
                </a:solidFill>
                <a:latin typeface="Berlin Sans FB Demi" panose="020E0802020502020306" pitchFamily="34" charset="0"/>
              </a:rPr>
              <a:t>Recordemos</a:t>
            </a:r>
            <a:endParaRPr lang="es-CO" sz="20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1555541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77</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611630"/>
            <a:ext cx="5045825" cy="4035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2" name="Imagen 1">
            <a:hlinkClick r:id="rId2"/>
            <a:extLst>
              <a:ext uri="{FF2B5EF4-FFF2-40B4-BE49-F238E27FC236}">
                <a16:creationId xmlns:a16="http://schemas.microsoft.com/office/drawing/2014/main" id="{7B868D4E-29FA-41D4-9065-C8B91F1E6D22}"/>
              </a:ext>
            </a:extLst>
          </p:cNvPr>
          <p:cNvPicPr>
            <a:picLocks noChangeAspect="1"/>
          </p:cNvPicPr>
          <p:nvPr/>
        </p:nvPicPr>
        <p:blipFill>
          <a:blip r:embed="rId3"/>
          <a:stretch>
            <a:fillRect/>
          </a:stretch>
        </p:blipFill>
        <p:spPr>
          <a:xfrm>
            <a:off x="5904149" y="1752257"/>
            <a:ext cx="5750295" cy="4079269"/>
          </a:xfrm>
          <a:prstGeom prst="rect">
            <a:avLst/>
          </a:prstGeom>
          <a:effectLst>
            <a:innerShdw blurRad="114300">
              <a:prstClr val="black"/>
            </a:innerShdw>
          </a:effectLst>
        </p:spPr>
      </p:pic>
      <p:sp>
        <p:nvSpPr>
          <p:cNvPr id="3" name="CuadroTexto 2"/>
          <p:cNvSpPr txBox="1"/>
          <p:nvPr/>
        </p:nvSpPr>
        <p:spPr>
          <a:xfrm>
            <a:off x="2726575" y="3791891"/>
            <a:ext cx="2535382" cy="461665"/>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hlinkClick r:id="rId4"/>
              </a:rPr>
              <a:t>LINK</a:t>
            </a:r>
            <a:endParaRPr lang="es-CO" sz="2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719188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894DC1-B0BC-46C6-9595-3090270814F8}"/>
              </a:ext>
            </a:extLst>
          </p:cNvPr>
          <p:cNvSpPr>
            <a:spLocks noGrp="1"/>
          </p:cNvSpPr>
          <p:nvPr>
            <p:ph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78</a:t>
            </a:fld>
            <a:endParaRPr lang="es-CO"/>
          </a:p>
        </p:txBody>
      </p:sp>
      <p:sp>
        <p:nvSpPr>
          <p:cNvPr id="5" name="CuadroTexto 4"/>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digital</a:t>
            </a:r>
          </a:p>
          <a:p>
            <a:pPr algn="ct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“Una identificación falsa, o de otra persona”, por ejemplo, una cuenta en Instagram. </a:t>
            </a:r>
          </a:p>
          <a:p>
            <a:pPr marL="0" indent="0" algn="ctr">
              <a:buNone/>
            </a:pPr>
            <a:r>
              <a:rPr lang="es-CO" sz="4400" dirty="0">
                <a:solidFill>
                  <a:schemeClr val="bg1"/>
                </a:solidFill>
                <a:latin typeface="Berlin Sans FB Demi" panose="020E0802020502020306" pitchFamily="34" charset="0"/>
              </a:rPr>
              <a:t>Veracidad</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071013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79</a:t>
            </a:fld>
            <a:endParaRPr lang="es-CO"/>
          </a:p>
        </p:txBody>
      </p:sp>
      <p:sp>
        <p:nvSpPr>
          <p:cNvPr id="5" name="CuadroTexto 4"/>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física + digital</a:t>
            </a:r>
          </a:p>
          <a:p>
            <a:pPr algn="ct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RFID (Radio </a:t>
            </a:r>
            <a:r>
              <a:rPr lang="es-CO" sz="4400" dirty="0" err="1">
                <a:solidFill>
                  <a:schemeClr val="bg1"/>
                </a:solidFill>
                <a:latin typeface="Berlin Sans FB Demi" panose="020E0802020502020306" pitchFamily="34" charset="0"/>
              </a:rPr>
              <a:t>Frequency</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Identification</a:t>
            </a:r>
            <a:r>
              <a:rPr lang="es-CO" sz="4400" dirty="0">
                <a:solidFill>
                  <a:schemeClr val="bg1"/>
                </a:solidFill>
                <a:latin typeface="Berlin Sans FB Demi" panose="020E0802020502020306" pitchFamily="34" charset="0"/>
              </a:rPr>
              <a:t>). </a:t>
            </a:r>
          </a:p>
          <a:p>
            <a:pPr algn="ctr"/>
            <a:r>
              <a:rPr lang="es-CO" sz="4400" dirty="0">
                <a:solidFill>
                  <a:schemeClr val="bg1"/>
                </a:solidFill>
                <a:latin typeface="Berlin Sans FB Demi" panose="020E0802020502020306" pitchFamily="34" charset="0"/>
              </a:rPr>
              <a:t>Sistema de almacenamiento y recuperación de datos remoto. </a:t>
            </a:r>
          </a:p>
          <a:p>
            <a:pPr algn="ctr"/>
            <a:r>
              <a:rPr lang="es-CO" sz="4400" dirty="0">
                <a:solidFill>
                  <a:schemeClr val="bg1"/>
                </a:solidFill>
                <a:latin typeface="Berlin Sans FB Demi" panose="020E0802020502020306" pitchFamily="34" charset="0"/>
              </a:rPr>
              <a:t>Hay una conexión a corta distancia entre las tarjetas y el lector (5 a 10 cm). </a:t>
            </a:r>
          </a:p>
          <a:p>
            <a:pPr algn="ctr"/>
            <a:r>
              <a:rPr lang="es-CO" sz="4400" dirty="0">
                <a:solidFill>
                  <a:schemeClr val="bg1"/>
                </a:solidFill>
                <a:latin typeface="Berlin Sans FB Demi" panose="020E0802020502020306" pitchFamily="34" charset="0"/>
                <a:hlinkClick r:id="rId2"/>
              </a:rPr>
              <a:t>CRYPTO1</a:t>
            </a:r>
            <a:endParaRPr lang="es-CO" sz="4400"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hlinkClick r:id="rId3"/>
              </a:rPr>
              <a:t>Research</a:t>
            </a:r>
            <a:r>
              <a:rPr lang="es-CO" sz="4400" dirty="0">
                <a:solidFill>
                  <a:schemeClr val="bg1"/>
                </a:solidFill>
                <a:latin typeface="Berlin Sans FB Demi" panose="020E0802020502020306" pitchFamily="34" charset="0"/>
              </a:rPr>
              <a:t> about CRYPTO1</a:t>
            </a:r>
          </a:p>
          <a:p>
            <a:pPr marL="0" indent="0">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752070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80</a:t>
            </a:fld>
            <a:endParaRPr lang="es-CO"/>
          </a:p>
        </p:txBody>
      </p:sp>
      <p:pic>
        <p:nvPicPr>
          <p:cNvPr id="7" name="cxxnuofREcM"/>
          <p:cNvPicPr>
            <a:picLocks noGrp="1" noRot="1" noChangeAspect="1"/>
          </p:cNvPicPr>
          <p:nvPr>
            <p:ph idx="1"/>
            <a:videoFile r:link="rId1"/>
          </p:nvPr>
        </p:nvPicPr>
        <p:blipFill>
          <a:blip r:embed="rId3"/>
          <a:stretch>
            <a:fillRect/>
          </a:stretch>
        </p:blipFill>
        <p:spPr>
          <a:xfrm>
            <a:off x="0" y="95250"/>
            <a:ext cx="11963400" cy="6729413"/>
          </a:xfrm>
          <a:prstGeom prst="rect">
            <a:avLst/>
          </a:prstGeom>
        </p:spPr>
      </p:pic>
    </p:spTree>
    <p:extLst>
      <p:ext uri="{BB962C8B-B14F-4D97-AF65-F5344CB8AC3E}">
        <p14:creationId xmlns:p14="http://schemas.microsoft.com/office/powerpoint/2010/main" val="29700662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81</a:t>
            </a:fld>
            <a:endParaRPr lang="es-CO"/>
          </a:p>
        </p:txBody>
      </p:sp>
      <p:pic>
        <p:nvPicPr>
          <p:cNvPr id="1026" name="Picture 2" descr="Resultado de imagen para authentication mifare class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494587"/>
            <a:ext cx="5562600" cy="4141442"/>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Marcador de contenido 2"/>
          <p:cNvSpPr txBox="1">
            <a:spLocks/>
          </p:cNvSpPr>
          <p:nvPr/>
        </p:nvSpPr>
        <p:spPr>
          <a:xfrm>
            <a:off x="114300" y="1494587"/>
            <a:ext cx="5829300" cy="38501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4400" dirty="0">
                <a:solidFill>
                  <a:schemeClr val="bg1"/>
                </a:solidFill>
                <a:latin typeface="Berlin Sans FB Demi" panose="020E0802020502020306" pitchFamily="34" charset="0"/>
              </a:rPr>
              <a:t>Lo necesario para clonar:</a:t>
            </a:r>
          </a:p>
          <a:p>
            <a:pPr algn="ctr"/>
            <a:r>
              <a:rPr lang="es-CO" sz="4400" dirty="0">
                <a:solidFill>
                  <a:schemeClr val="bg1"/>
                </a:solidFill>
                <a:latin typeface="Berlin Sans FB Demi" panose="020E0802020502020306" pitchFamily="34" charset="0"/>
              </a:rPr>
              <a:t>Un lector/grabador de tarjetas</a:t>
            </a:r>
          </a:p>
          <a:p>
            <a:pPr algn="ctr"/>
            <a:r>
              <a:rPr lang="es-CO" sz="4400" dirty="0">
                <a:solidFill>
                  <a:schemeClr val="bg1"/>
                </a:solidFill>
                <a:latin typeface="Berlin Sans FB Demi" panose="020E0802020502020306" pitchFamily="34" charset="0"/>
              </a:rPr>
              <a:t>Una tarjeta virgen</a:t>
            </a:r>
          </a:p>
          <a:p>
            <a:pPr algn="ctr"/>
            <a:r>
              <a:rPr lang="es-CO" sz="4400" dirty="0">
                <a:solidFill>
                  <a:schemeClr val="bg1"/>
                </a:solidFill>
                <a:latin typeface="Berlin Sans FB Demi" panose="020E0802020502020306" pitchFamily="34" charset="0"/>
              </a:rPr>
              <a:t>Una tarjeta original</a:t>
            </a:r>
          </a:p>
          <a:p>
            <a:pPr marL="0" indent="0" algn="ctr">
              <a:buNone/>
            </a:pPr>
            <a:r>
              <a:rPr lang="es-CO" sz="4400" u="sng" dirty="0">
                <a:solidFill>
                  <a:schemeClr val="bg1"/>
                </a:solidFill>
                <a:latin typeface="Berlin Sans FB Demi" panose="020E0802020502020306" pitchFamily="34" charset="0"/>
                <a:hlinkClick r:id="rId3"/>
              </a:rPr>
              <a:t>Link</a:t>
            </a: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5760225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82</a:t>
            </a:fld>
            <a:endParaRPr lang="es-CO"/>
          </a:p>
        </p:txBody>
      </p:sp>
      <p:pic>
        <p:nvPicPr>
          <p:cNvPr id="5" name="Imagen 4"/>
          <p:cNvPicPr>
            <a:picLocks noChangeAspect="1"/>
          </p:cNvPicPr>
          <p:nvPr/>
        </p:nvPicPr>
        <p:blipFill>
          <a:blip r:embed="rId2"/>
          <a:stretch>
            <a:fillRect/>
          </a:stretch>
        </p:blipFill>
        <p:spPr>
          <a:xfrm>
            <a:off x="2571750" y="785811"/>
            <a:ext cx="7410450" cy="5345955"/>
          </a:xfrm>
          <a:prstGeom prst="rect">
            <a:avLst/>
          </a:prstGeom>
        </p:spPr>
      </p:pic>
    </p:spTree>
    <p:extLst>
      <p:ext uri="{BB962C8B-B14F-4D97-AF65-F5344CB8AC3E}">
        <p14:creationId xmlns:p14="http://schemas.microsoft.com/office/powerpoint/2010/main" val="41881532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83</a:t>
            </a:fld>
            <a:endParaRPr lang="es-CO"/>
          </a:p>
        </p:txBody>
      </p:sp>
      <p:pic>
        <p:nvPicPr>
          <p:cNvPr id="5" name="Imagen 4"/>
          <p:cNvPicPr>
            <a:picLocks noChangeAspect="1"/>
          </p:cNvPicPr>
          <p:nvPr/>
        </p:nvPicPr>
        <p:blipFill>
          <a:blip r:embed="rId2"/>
          <a:stretch>
            <a:fillRect/>
          </a:stretch>
        </p:blipFill>
        <p:spPr>
          <a:xfrm>
            <a:off x="2426494" y="1309687"/>
            <a:ext cx="7339012" cy="4810125"/>
          </a:xfrm>
          <a:prstGeom prst="rect">
            <a:avLst/>
          </a:prstGeom>
        </p:spPr>
      </p:pic>
    </p:spTree>
    <p:extLst>
      <p:ext uri="{BB962C8B-B14F-4D97-AF65-F5344CB8AC3E}">
        <p14:creationId xmlns:p14="http://schemas.microsoft.com/office/powerpoint/2010/main" val="32421036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idx="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84</a:t>
            </a:fld>
            <a:endParaRPr lang="es-CO"/>
          </a:p>
        </p:txBody>
      </p:sp>
      <p:pic>
        <p:nvPicPr>
          <p:cNvPr id="5" name="Imagen 4"/>
          <p:cNvPicPr>
            <a:picLocks noChangeAspect="1"/>
          </p:cNvPicPr>
          <p:nvPr/>
        </p:nvPicPr>
        <p:blipFill>
          <a:blip r:embed="rId2"/>
          <a:stretch>
            <a:fillRect/>
          </a:stretch>
        </p:blipFill>
        <p:spPr>
          <a:xfrm>
            <a:off x="1947862" y="290512"/>
            <a:ext cx="8296275" cy="6276975"/>
          </a:xfrm>
          <a:prstGeom prst="rect">
            <a:avLst/>
          </a:prstGeom>
        </p:spPr>
      </p:pic>
    </p:spTree>
    <p:extLst>
      <p:ext uri="{BB962C8B-B14F-4D97-AF65-F5344CB8AC3E}">
        <p14:creationId xmlns:p14="http://schemas.microsoft.com/office/powerpoint/2010/main" val="40396511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BDO84uOfyeo"/>
          <p:cNvPicPr>
            <a:picLocks noGrp="1" noRot="1" noChangeAspect="1"/>
          </p:cNvPicPr>
          <p:nvPr>
            <p:ph idx="1"/>
            <a:videoFile r:link="rId1"/>
          </p:nvPr>
        </p:nvPicPr>
        <p:blipFill>
          <a:blip r:embed="rId3"/>
          <a:stretch>
            <a:fillRect/>
          </a:stretch>
        </p:blipFill>
        <p:spPr>
          <a:xfrm>
            <a:off x="0" y="23813"/>
            <a:ext cx="12192000" cy="6858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85</a:t>
            </a:fld>
            <a:endParaRPr lang="es-CO"/>
          </a:p>
        </p:txBody>
      </p:sp>
    </p:spTree>
    <p:extLst>
      <p:ext uri="{BB962C8B-B14F-4D97-AF65-F5344CB8AC3E}">
        <p14:creationId xmlns:p14="http://schemas.microsoft.com/office/powerpoint/2010/main" val="33818161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lstStyle/>
          <a:p>
            <a:pPr marL="0" indent="0" algn="just">
              <a:buNone/>
            </a:pPr>
            <a:r>
              <a:rPr lang="es-CO" sz="4400" dirty="0" err="1">
                <a:solidFill>
                  <a:schemeClr val="bg1"/>
                </a:solidFill>
                <a:latin typeface="Berlin Sans FB Demi" panose="020E0802020502020306" pitchFamily="34" charset="0"/>
              </a:rPr>
              <a:t>Psychological</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Operations</a:t>
            </a:r>
            <a:r>
              <a:rPr lang="es-CO" sz="4400" dirty="0">
                <a:solidFill>
                  <a:schemeClr val="bg1"/>
                </a:solidFill>
                <a:latin typeface="Berlin Sans FB Demi" panose="020E0802020502020306" pitchFamily="34" charset="0"/>
              </a:rPr>
              <a:t> (PSYOPS),“son operaciones psicológicas utilizadas como armas de manipulación de masas con fines militares”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86</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851145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lstStyle/>
          <a:p>
            <a:pPr marL="0" indent="0">
              <a:buNone/>
            </a:pPr>
            <a:r>
              <a:rPr lang="es-CO" sz="4400" dirty="0">
                <a:solidFill>
                  <a:schemeClr val="bg1"/>
                </a:solidFill>
                <a:latin typeface="Berlin Sans FB Demi" panose="020E0802020502020306" pitchFamily="34" charset="0"/>
              </a:rPr>
              <a:t>Elicitación: recopilar información sin que el objetivo lo sospeche o sea consiente del valor de la información. </a:t>
            </a:r>
          </a:p>
          <a:p>
            <a:pPr marL="0" indent="0" algn="just">
              <a:buNone/>
            </a:pPr>
            <a:r>
              <a:rPr lang="es-CO" sz="4400" dirty="0">
                <a:solidFill>
                  <a:schemeClr val="bg1"/>
                </a:solidFill>
                <a:latin typeface="Berlin Sans FB Demi" panose="020E0802020502020306" pitchFamily="34" charset="0"/>
              </a:rPr>
              <a:t>El ataque se realiza en cualquier escenario donde se realice una comunicación</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87</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9466576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u="sng" dirty="0">
                <a:solidFill>
                  <a:schemeClr val="bg1"/>
                </a:solidFill>
                <a:latin typeface="Berlin Sans FB Demi" panose="020E0802020502020306" pitchFamily="34" charset="0"/>
              </a:rPr>
              <a:t>La elicitación </a:t>
            </a:r>
            <a:r>
              <a:rPr lang="es-CO" sz="4400" dirty="0">
                <a:solidFill>
                  <a:schemeClr val="bg1"/>
                </a:solidFill>
                <a:latin typeface="Berlin Sans FB Demi" panose="020E0802020502020306" pitchFamily="34" charset="0"/>
              </a:rPr>
              <a:t>se apoya en la I.S, como por ejemplo:</a:t>
            </a:r>
          </a:p>
          <a:p>
            <a:r>
              <a:rPr lang="es-CO" sz="4400" dirty="0">
                <a:solidFill>
                  <a:schemeClr val="bg1"/>
                </a:solidFill>
                <a:latin typeface="Berlin Sans FB Demi" panose="020E0802020502020306" pitchFamily="34" charset="0"/>
              </a:rPr>
              <a:t>A todos nos gusta parecer competentes o expertos en la materia</a:t>
            </a:r>
          </a:p>
          <a:p>
            <a:pPr lvl="1"/>
            <a:r>
              <a:rPr lang="es-CO" sz="4000" dirty="0">
                <a:solidFill>
                  <a:schemeClr val="bg1"/>
                </a:solidFill>
                <a:latin typeface="Berlin Sans FB Demi" panose="020E0802020502020306" pitchFamily="34" charset="0"/>
              </a:rPr>
              <a:t>Hay que aprender a hacer las preguntas adecuadas en el momento oportuno.</a:t>
            </a:r>
            <a:endParaRPr lang="es-CO" sz="44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88</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917339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La elicitación se apoya en la I.S, como por ejemplo:</a:t>
            </a:r>
          </a:p>
          <a:p>
            <a:r>
              <a:rPr lang="es-CO" sz="4400" dirty="0">
                <a:solidFill>
                  <a:schemeClr val="bg1"/>
                </a:solidFill>
                <a:latin typeface="Berlin Sans FB Demi" panose="020E0802020502020306" pitchFamily="34" charset="0"/>
              </a:rPr>
              <a:t>Nos gusta ser útiles y ayudar a los demás</a:t>
            </a:r>
          </a:p>
          <a:p>
            <a:pPr lvl="1"/>
            <a:r>
              <a:rPr lang="es-CO" sz="4000" dirty="0">
                <a:solidFill>
                  <a:schemeClr val="bg1"/>
                </a:solidFill>
                <a:latin typeface="Berlin Sans FB Demi" panose="020E0802020502020306" pitchFamily="34" charset="0"/>
              </a:rPr>
              <a:t>¿Aprovecharse de la inocencia de los otros?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89</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25550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La elicitación se apoya en la I.S, como por ejemplo:</a:t>
            </a:r>
          </a:p>
          <a:p>
            <a:r>
              <a:rPr lang="es-CO" sz="4400" dirty="0">
                <a:solidFill>
                  <a:schemeClr val="bg1"/>
                </a:solidFill>
                <a:latin typeface="Berlin Sans FB Demi" panose="020E0802020502020306" pitchFamily="34" charset="0"/>
              </a:rPr>
              <a:t>Nos gusta ser útiles y ayudar a los demás</a:t>
            </a:r>
          </a:p>
          <a:p>
            <a:pPr lvl="1"/>
            <a:r>
              <a:rPr lang="es-CO" sz="4000" dirty="0">
                <a:solidFill>
                  <a:schemeClr val="bg1"/>
                </a:solidFill>
                <a:latin typeface="Berlin Sans FB Demi" panose="020E0802020502020306" pitchFamily="34" charset="0"/>
              </a:rPr>
              <a:t>¿Aprovecharse de la inocencia de los otros?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90</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954234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lnSpcReduction="10000"/>
          </a:bodyPr>
          <a:lstStyle/>
          <a:p>
            <a:pPr marL="0" indent="0">
              <a:buNone/>
            </a:pPr>
            <a:r>
              <a:rPr lang="es-CO" sz="4400" dirty="0">
                <a:solidFill>
                  <a:schemeClr val="bg1"/>
                </a:solidFill>
                <a:latin typeface="Berlin Sans FB Demi" panose="020E0802020502020306" pitchFamily="34" charset="0"/>
              </a:rPr>
              <a:t>Técnicas de </a:t>
            </a:r>
            <a:r>
              <a:rPr lang="es-CO" sz="4400" u="sng" dirty="0">
                <a:solidFill>
                  <a:schemeClr val="bg1"/>
                </a:solidFill>
                <a:latin typeface="Berlin Sans FB Demi" panose="020E0802020502020306" pitchFamily="34" charset="0"/>
              </a:rPr>
              <a:t>elicitación</a:t>
            </a:r>
            <a:r>
              <a:rPr lang="es-CO" sz="4400" dirty="0">
                <a:solidFill>
                  <a:schemeClr val="bg1"/>
                </a:solidFill>
                <a:latin typeface="Berlin Sans FB Demi" panose="020E0802020502020306" pitchFamily="34" charset="0"/>
              </a:rPr>
              <a:t>:</a:t>
            </a:r>
          </a:p>
          <a:p>
            <a:r>
              <a:rPr lang="es-CO" sz="4400" dirty="0">
                <a:solidFill>
                  <a:schemeClr val="bg1"/>
                </a:solidFill>
                <a:latin typeface="Berlin Sans FB Demi" panose="020E0802020502020306" pitchFamily="34" charset="0"/>
              </a:rPr>
              <a:t>Preguntas cerradas (si/no).</a:t>
            </a:r>
          </a:p>
          <a:p>
            <a:r>
              <a:rPr lang="es-CO" sz="4400" dirty="0">
                <a:solidFill>
                  <a:schemeClr val="bg1"/>
                </a:solidFill>
                <a:latin typeface="Berlin Sans FB Demi" panose="020E0802020502020306" pitchFamily="34" charset="0"/>
              </a:rPr>
              <a:t>Preguntas abiertas.</a:t>
            </a:r>
          </a:p>
          <a:p>
            <a:pPr lvl="1"/>
            <a:r>
              <a:rPr lang="es-CO" sz="4000" dirty="0">
                <a:solidFill>
                  <a:schemeClr val="bg1"/>
                </a:solidFill>
                <a:latin typeface="Berlin Sans FB Demi" panose="020E0802020502020306" pitchFamily="34" charset="0"/>
              </a:rPr>
              <a:t>“¿Qué puedes contarme sobre ti…?”</a:t>
            </a:r>
          </a:p>
          <a:p>
            <a:r>
              <a:rPr lang="es-CO" sz="4400" dirty="0">
                <a:solidFill>
                  <a:schemeClr val="bg1"/>
                </a:solidFill>
                <a:latin typeface="Berlin Sans FB Demi" panose="020E0802020502020306" pitchFamily="34" charset="0"/>
              </a:rPr>
              <a:t>Preguntas neutras</a:t>
            </a:r>
          </a:p>
          <a:p>
            <a:pPr lvl="1"/>
            <a:r>
              <a:rPr lang="es-CO" sz="4000" dirty="0">
                <a:solidFill>
                  <a:schemeClr val="bg1"/>
                </a:solidFill>
                <a:latin typeface="Berlin Sans FB Demi" panose="020E0802020502020306" pitchFamily="34" charset="0"/>
              </a:rPr>
              <a:t>Son buenas para dar un “descanso” al interrogatorio.</a:t>
            </a:r>
          </a:p>
          <a:p>
            <a:pPr lvl="1"/>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91</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5648069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Técnicas de </a:t>
            </a:r>
            <a:r>
              <a:rPr lang="es-CO" sz="4400" u="sng" dirty="0">
                <a:solidFill>
                  <a:schemeClr val="bg1"/>
                </a:solidFill>
                <a:latin typeface="Berlin Sans FB Demi" panose="020E0802020502020306" pitchFamily="34" charset="0"/>
              </a:rPr>
              <a:t>elicitación</a:t>
            </a:r>
            <a:r>
              <a:rPr lang="es-CO" sz="4400" dirty="0">
                <a:solidFill>
                  <a:schemeClr val="bg1"/>
                </a:solidFill>
                <a:latin typeface="Berlin Sans FB Demi" panose="020E0802020502020306" pitchFamily="34" charset="0"/>
              </a:rPr>
              <a:t>:</a:t>
            </a:r>
          </a:p>
          <a:p>
            <a:r>
              <a:rPr lang="es-CO" sz="4400" dirty="0">
                <a:solidFill>
                  <a:schemeClr val="bg1"/>
                </a:solidFill>
                <a:latin typeface="Berlin Sans FB Demi" panose="020E0802020502020306" pitchFamily="34" charset="0"/>
              </a:rPr>
              <a:t>Preguntas dirigidas o condicionantes</a:t>
            </a:r>
          </a:p>
          <a:p>
            <a:pPr lvl="1"/>
            <a:r>
              <a:rPr lang="es-CO" sz="3600" dirty="0">
                <a:solidFill>
                  <a:schemeClr val="bg1"/>
                </a:solidFill>
                <a:latin typeface="Berlin Sans FB Demi" panose="020E0802020502020306" pitchFamily="34" charset="0"/>
              </a:rPr>
              <a:t>“Se intenta llevar al interlocutor a nuestro terreno”.</a:t>
            </a:r>
          </a:p>
          <a:p>
            <a:pPr lvl="1"/>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92</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0255489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fontScale="92500" lnSpcReduction="10000"/>
          </a:bodyPr>
          <a:lstStyle/>
          <a:p>
            <a:r>
              <a:rPr lang="es-CO" sz="4400" dirty="0">
                <a:solidFill>
                  <a:schemeClr val="bg1"/>
                </a:solidFill>
                <a:latin typeface="Berlin Sans FB Demi" panose="020E0802020502020306" pitchFamily="34" charset="0"/>
              </a:rPr>
              <a:t>La elicitación debe terminar de forma natural.</a:t>
            </a:r>
          </a:p>
          <a:p>
            <a:r>
              <a:rPr lang="es-CO" sz="4400" dirty="0">
                <a:solidFill>
                  <a:schemeClr val="bg1"/>
                </a:solidFill>
                <a:latin typeface="Berlin Sans FB Demi" panose="020E0802020502020306" pitchFamily="34" charset="0"/>
              </a:rPr>
              <a:t>La relación entre la víctima y el I.S no es estático y se debe calcular.</a:t>
            </a:r>
          </a:p>
          <a:p>
            <a:pPr lvl="1"/>
            <a:r>
              <a:rPr lang="es-CO" sz="4000" dirty="0" err="1">
                <a:solidFill>
                  <a:schemeClr val="bg1"/>
                </a:solidFill>
                <a:latin typeface="Berlin Sans FB Demi" panose="020E0802020502020306" pitchFamily="34" charset="0"/>
              </a:rPr>
              <a:t>Hunting</a:t>
            </a:r>
            <a:r>
              <a:rPr lang="es-CO" sz="4000" dirty="0">
                <a:solidFill>
                  <a:schemeClr val="bg1"/>
                </a:solidFill>
                <a:latin typeface="Berlin Sans FB Demi" panose="020E0802020502020306" pitchFamily="34" charset="0"/>
              </a:rPr>
              <a:t>: Mínima interacción con el objetivo</a:t>
            </a:r>
          </a:p>
          <a:p>
            <a:pPr lvl="1"/>
            <a:r>
              <a:rPr lang="es-CO" sz="4000" dirty="0" err="1">
                <a:solidFill>
                  <a:schemeClr val="bg1"/>
                </a:solidFill>
                <a:latin typeface="Berlin Sans FB Demi" panose="020E0802020502020306" pitchFamily="34" charset="0"/>
              </a:rPr>
              <a:t>Farming</a:t>
            </a:r>
            <a:r>
              <a:rPr lang="es-CO" sz="4000" dirty="0">
                <a:solidFill>
                  <a:schemeClr val="bg1"/>
                </a:solidFill>
                <a:latin typeface="Berlin Sans FB Demi" panose="020E0802020502020306" pitchFamily="34" charset="0"/>
              </a:rPr>
              <a:t>: Se pretende mantener una relación a largo plazo con el fin de obtener más información o realizar un ataque.</a:t>
            </a:r>
          </a:p>
          <a:p>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93</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335134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000" dirty="0">
                <a:solidFill>
                  <a:schemeClr val="bg1"/>
                </a:solidFill>
                <a:latin typeface="Berlin Sans FB Demi" panose="020E0802020502020306" pitchFamily="34" charset="0"/>
              </a:rPr>
              <a:t>Técnicas de persuasión y manipulación.</a:t>
            </a:r>
          </a:p>
          <a:p>
            <a:pPr marL="0" indent="0">
              <a:buNone/>
            </a:pPr>
            <a:r>
              <a:rPr lang="es-CO" sz="4000" dirty="0">
                <a:solidFill>
                  <a:schemeClr val="bg1"/>
                </a:solidFill>
                <a:latin typeface="Berlin Sans FB Demi" panose="020E0802020502020306" pitchFamily="34" charset="0"/>
              </a:rPr>
              <a:t>¿Siempre hay alguien que tiene algún poder sobre nosotros?</a:t>
            </a:r>
          </a:p>
          <a:p>
            <a:pPr marL="0" indent="0">
              <a:buNone/>
            </a:pPr>
            <a:r>
              <a:rPr lang="es-CO" sz="4000" dirty="0">
                <a:solidFill>
                  <a:schemeClr val="bg1"/>
                </a:solidFill>
                <a:latin typeface="Berlin Sans FB Demi" panose="020E0802020502020306" pitchFamily="34" charset="0"/>
              </a:rPr>
              <a:t>¿Qué intenta hacer un niño cuando hace pucheros a sus padres para conseguir un capricho u otro tipo de compensación?</a:t>
            </a:r>
          </a:p>
          <a:p>
            <a:pPr marL="0" indent="0">
              <a:buNone/>
            </a:pPr>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94</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2827398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000" u="sng" dirty="0">
                <a:solidFill>
                  <a:schemeClr val="bg1"/>
                </a:solidFill>
                <a:latin typeface="Berlin Sans FB Demi" panose="020E0802020502020306" pitchFamily="34" charset="0"/>
              </a:rPr>
              <a:t>Técnicas de persuasión y manipulación</a:t>
            </a:r>
            <a:r>
              <a:rPr lang="es-CO" sz="4000" dirty="0">
                <a:solidFill>
                  <a:schemeClr val="bg1"/>
                </a:solidFill>
                <a:latin typeface="Berlin Sans FB Demi" panose="020E0802020502020306" pitchFamily="34" charset="0"/>
              </a:rPr>
              <a:t>.</a:t>
            </a:r>
          </a:p>
          <a:p>
            <a:pPr marL="0" indent="0">
              <a:buNone/>
            </a:pPr>
            <a:r>
              <a:rPr lang="es-CO" sz="4000" dirty="0">
                <a:solidFill>
                  <a:schemeClr val="bg1"/>
                </a:solidFill>
                <a:latin typeface="Berlin Sans FB Demi" panose="020E0802020502020306" pitchFamily="34" charset="0"/>
              </a:rPr>
              <a:t>¿Siempre hay alguien que tiene algún poder sobre nosotros?</a:t>
            </a:r>
          </a:p>
          <a:p>
            <a:pPr marL="0" indent="0">
              <a:buNone/>
            </a:pPr>
            <a:r>
              <a:rPr lang="es-CO" sz="4000" dirty="0">
                <a:solidFill>
                  <a:schemeClr val="bg1"/>
                </a:solidFill>
                <a:latin typeface="Berlin Sans FB Demi" panose="020E0802020502020306" pitchFamily="34" charset="0"/>
              </a:rPr>
              <a:t>¿Qué intenta hacer un niño cuando hace pucheros a sus padres para conseguir un capricho u otro tipo de compensación?</a:t>
            </a:r>
          </a:p>
          <a:p>
            <a:pPr marL="0" indent="0">
              <a:buNone/>
            </a:pPr>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95</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8354319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lgn="just">
              <a:buNone/>
            </a:pPr>
            <a:r>
              <a:rPr lang="es-CO" sz="4000" u="sng" dirty="0">
                <a:solidFill>
                  <a:schemeClr val="bg1"/>
                </a:solidFill>
                <a:latin typeface="Berlin Sans FB Demi" panose="020E0802020502020306" pitchFamily="34" charset="0"/>
              </a:rPr>
              <a:t>Manipulación: </a:t>
            </a:r>
            <a:r>
              <a:rPr lang="es-CO" sz="4000" dirty="0">
                <a:solidFill>
                  <a:schemeClr val="bg1"/>
                </a:solidFill>
                <a:latin typeface="Berlin Sans FB Demi" panose="020E0802020502020306" pitchFamily="34" charset="0"/>
              </a:rPr>
              <a:t>Intervenir con medios hábiles y, a veces, con distorsión de la verdad o la justicia, y al servicio de intereses particulares” (RAE).</a:t>
            </a:r>
          </a:p>
          <a:p>
            <a:pPr marL="0" indent="0" algn="just">
              <a:buNone/>
            </a:pPr>
            <a:r>
              <a:rPr lang="es-CO" sz="4000" dirty="0">
                <a:solidFill>
                  <a:schemeClr val="bg1"/>
                </a:solidFill>
                <a:latin typeface="Berlin Sans FB Demi" panose="020E0802020502020306" pitchFamily="34" charset="0"/>
              </a:rPr>
              <a:t>No hay ética de por medio y usualmente se apela a las emociones y sentimientos de las victimas . </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96</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07212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lnSpcReduction="10000"/>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La necesidad de ser adulados.</a:t>
            </a:r>
          </a:p>
          <a:p>
            <a:pPr algn="just"/>
            <a:r>
              <a:rPr lang="es-CO" sz="4000" dirty="0">
                <a:solidFill>
                  <a:schemeClr val="bg1"/>
                </a:solidFill>
                <a:latin typeface="Berlin Sans FB Demi" panose="020E0802020502020306" pitchFamily="34" charset="0"/>
              </a:rPr>
              <a:t>Los sentimientos de culpabilidad.</a:t>
            </a:r>
          </a:p>
          <a:p>
            <a:pPr algn="just"/>
            <a:r>
              <a:rPr lang="es-CO" sz="4000" dirty="0">
                <a:solidFill>
                  <a:schemeClr val="bg1"/>
                </a:solidFill>
                <a:latin typeface="Berlin Sans FB Demi" panose="020E0802020502020306" pitchFamily="34" charset="0"/>
              </a:rPr>
              <a:t>Los salvadores.</a:t>
            </a:r>
          </a:p>
          <a:p>
            <a:pPr algn="just"/>
            <a:r>
              <a:rPr lang="es-CO" sz="4000" dirty="0">
                <a:solidFill>
                  <a:schemeClr val="bg1"/>
                </a:solidFill>
                <a:latin typeface="Berlin Sans FB Demi" panose="020E0802020502020306" pitchFamily="34" charset="0"/>
              </a:rPr>
              <a:t>Uso del chivo expiatorio.</a:t>
            </a:r>
          </a:p>
          <a:p>
            <a:pPr algn="just"/>
            <a:r>
              <a:rPr lang="es-CO" sz="4000" dirty="0">
                <a:solidFill>
                  <a:schemeClr val="bg1"/>
                </a:solidFill>
                <a:latin typeface="Berlin Sans FB Demi" panose="020E0802020502020306" pitchFamily="34" charset="0"/>
              </a:rPr>
              <a:t>La manipulación a través del miedo y a la amenaza velada.</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97</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29663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“Rodríguez si no es capaz de asumir las tareas de facturación del nuevo cliente después de la información que le he dado, quizás deberemos plantearnos buscar ayuda en </a:t>
            </a:r>
            <a:r>
              <a:rPr lang="es-CO" sz="4000" dirty="0" err="1">
                <a:solidFill>
                  <a:schemeClr val="bg1"/>
                </a:solidFill>
                <a:latin typeface="Berlin Sans FB Demi" panose="020E0802020502020306" pitchFamily="34" charset="0"/>
              </a:rPr>
              <a:t>Martinez</a:t>
            </a:r>
            <a:r>
              <a:rPr lang="es-CO" sz="4000" dirty="0">
                <a:solidFill>
                  <a:schemeClr val="bg1"/>
                </a:solidFill>
                <a:latin typeface="Berlin Sans FB Demi" panose="020E0802020502020306" pitchFamily="34" charset="0"/>
              </a:rPr>
              <a:t>…, por el bien común del departamento”.</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98</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09637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“Rodríguez si no es capaz de asumir las tareas de facturación del nuevo cliente después de la información que le he dado, quizás deberemos plantearnos buscar ayuda en </a:t>
            </a:r>
            <a:r>
              <a:rPr lang="es-CO" sz="4000" dirty="0" err="1">
                <a:solidFill>
                  <a:schemeClr val="bg1"/>
                </a:solidFill>
                <a:latin typeface="Berlin Sans FB Demi" panose="020E0802020502020306" pitchFamily="34" charset="0"/>
              </a:rPr>
              <a:t>Martinez</a:t>
            </a:r>
            <a:r>
              <a:rPr lang="es-CO" sz="4000" dirty="0">
                <a:solidFill>
                  <a:schemeClr val="bg1"/>
                </a:solidFill>
                <a:latin typeface="Berlin Sans FB Demi" panose="020E0802020502020306" pitchFamily="34" charset="0"/>
              </a:rPr>
              <a:t>…, por el bien común del departamento”.</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99</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593399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1214</TotalTime>
  <Words>2287</Words>
  <Application>Microsoft Office PowerPoint</Application>
  <PresentationFormat>Widescreen</PresentationFormat>
  <Paragraphs>551</Paragraphs>
  <Slides>107</Slides>
  <Notes>0</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107</vt:i4>
      </vt:variant>
    </vt:vector>
  </HeadingPairs>
  <TitlesOfParts>
    <vt:vector size="113" baseType="lpstr">
      <vt:lpstr>Arial</vt:lpstr>
      <vt:lpstr>Arial Unicode MS</vt:lpstr>
      <vt:lpstr>Berlin Sans FB Demi</vt:lpstr>
      <vt:lpstr>Calibri</vt:lpstr>
      <vt:lpstr>Calibri Light</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87</cp:revision>
  <dcterms:created xsi:type="dcterms:W3CDTF">2017-09-04T21:29:19Z</dcterms:created>
  <dcterms:modified xsi:type="dcterms:W3CDTF">2018-08-13T05:09:25Z</dcterms:modified>
</cp:coreProperties>
</file>